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72" r:id="rId3"/>
    <p:sldId id="273" r:id="rId4"/>
    <p:sldId id="271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y Lewnes Albrecht" initials="ML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D9F1"/>
    <a:srgbClr val="EEECE1"/>
    <a:srgbClr val="8EB4E3"/>
    <a:srgbClr val="1F497D"/>
    <a:srgbClr val="B5CEED"/>
    <a:srgbClr val="2D6BB5"/>
    <a:srgbClr val="FCD3B2"/>
    <a:srgbClr val="FC6F4E"/>
    <a:srgbClr val="EEE2EB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4" autoAdjust="0"/>
    <p:restoredTop sz="92094" autoAdjust="0"/>
  </p:normalViewPr>
  <p:slideViewPr>
    <p:cSldViewPr>
      <p:cViewPr>
        <p:scale>
          <a:sx n="116" d="100"/>
          <a:sy n="116" d="100"/>
        </p:scale>
        <p:origin x="-320" y="32"/>
      </p:cViewPr>
      <p:guideLst>
        <p:guide orient="horz" pos="2160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luther:Desktop:TEST%20PhDEnrollmentandGender-Ra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luther:Desktop:TEST%20PhDEnrollmentandGender-Rac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luther:Desktop:TEST%20PhDEnrollmentandGender-Ra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Sheet1!$B$1:$B$2</c:f>
              <c:strCache>
                <c:ptCount val="1"/>
                <c:pt idx="0">
                  <c:v>CCI Ph.D. Enrollment by Year  CCI Figures</c:v>
                </c:pt>
              </c:strCache>
            </c:strRef>
          </c:tx>
          <c:invertIfNegative val="0"/>
          <c:cat>
            <c:numRef>
              <c:f>Sheet1!$A$3:$A$7</c:f>
              <c:numCache>
                <c:formatCode>General</c:formatCode>
                <c:ptCount val="5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</c:numCache>
            </c:numRef>
          </c:cat>
          <c:val>
            <c:numRef>
              <c:f>Sheet1!$B$3:$B$7</c:f>
              <c:numCache>
                <c:formatCode>General</c:formatCode>
                <c:ptCount val="5"/>
                <c:pt idx="0">
                  <c:v>41.0</c:v>
                </c:pt>
                <c:pt idx="1">
                  <c:v>44.0</c:v>
                </c:pt>
                <c:pt idx="2">
                  <c:v>48.0</c:v>
                </c:pt>
                <c:pt idx="3">
                  <c:v>48.0</c:v>
                </c:pt>
                <c:pt idx="4">
                  <c:v>48.0</c:v>
                </c:pt>
              </c:numCache>
            </c:numRef>
          </c:val>
        </c:ser>
        <c:ser>
          <c:idx val="1"/>
          <c:order val="1"/>
          <c:tx>
            <c:strRef>
              <c:f>Sheet1!$C$1:$C$2</c:f>
              <c:strCache>
                <c:ptCount val="1"/>
                <c:pt idx="0">
                  <c:v>CCI Ph.D. Enrollment by Year  OIRA Figures</c:v>
                </c:pt>
              </c:strCache>
            </c:strRef>
          </c:tx>
          <c:invertIfNegative val="0"/>
          <c:cat>
            <c:numRef>
              <c:f>Sheet1!$A$3:$A$7</c:f>
              <c:numCache>
                <c:formatCode>General</c:formatCode>
                <c:ptCount val="5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</c:numCache>
            </c:numRef>
          </c:cat>
          <c:val>
            <c:numRef>
              <c:f>Sheet1!$C$3:$C$7</c:f>
              <c:numCache>
                <c:formatCode>General</c:formatCode>
                <c:ptCount val="5"/>
                <c:pt idx="0">
                  <c:v>43.0</c:v>
                </c:pt>
                <c:pt idx="1">
                  <c:v>49.0</c:v>
                </c:pt>
                <c:pt idx="2">
                  <c:v>36.0</c:v>
                </c:pt>
                <c:pt idx="3">
                  <c:v>41.0</c:v>
                </c:pt>
                <c:pt idx="4">
                  <c:v>45.0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1038184"/>
        <c:axId val="-2071035208"/>
      </c:barChart>
      <c:catAx>
        <c:axId val="-2071038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71035208"/>
        <c:crosses val="autoZero"/>
        <c:auto val="1"/>
        <c:lblAlgn val="ctr"/>
        <c:lblOffset val="100"/>
        <c:noMultiLvlLbl val="0"/>
      </c:catAx>
      <c:valAx>
        <c:axId val="-2071035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71038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CCI</c:v>
                </c:pt>
              </c:strCache>
            </c:strRef>
          </c:tx>
          <c:invertIfNegative val="0"/>
          <c:cat>
            <c:multiLvlStrRef>
              <c:f>Sheet2!$B$1:$D$2</c:f>
              <c:multiLvlStrCache>
                <c:ptCount val="3"/>
                <c:lvl>
                  <c:pt idx="0">
                    <c:v>Male</c:v>
                  </c:pt>
                  <c:pt idx="1">
                    <c:v>Female</c:v>
                  </c:pt>
                  <c:pt idx="2">
                    <c:v>TOTAL</c:v>
                  </c:pt>
                </c:lvl>
                <c:lvl>
                  <c:pt idx="0">
                    <c:v>2013 Ph.D. Enrollment by Gender</c:v>
                  </c:pt>
                </c:lvl>
              </c:multiLvlStrCache>
            </c:multiLvlStrRef>
          </c:cat>
          <c:val>
            <c:numRef>
              <c:f>Sheet2!$B$3:$D$3</c:f>
              <c:numCache>
                <c:formatCode>General</c:formatCode>
                <c:ptCount val="3"/>
                <c:pt idx="0">
                  <c:v>18.0</c:v>
                </c:pt>
                <c:pt idx="1">
                  <c:v>30.0</c:v>
                </c:pt>
                <c:pt idx="2">
                  <c:v>48.0</c:v>
                </c:pt>
              </c:numCache>
            </c:numRef>
          </c:val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OIRA</c:v>
                </c:pt>
              </c:strCache>
            </c:strRef>
          </c:tx>
          <c:invertIfNegative val="0"/>
          <c:cat>
            <c:multiLvlStrRef>
              <c:f>Sheet2!$B$1:$D$2</c:f>
              <c:multiLvlStrCache>
                <c:ptCount val="3"/>
                <c:lvl>
                  <c:pt idx="0">
                    <c:v>Male</c:v>
                  </c:pt>
                  <c:pt idx="1">
                    <c:v>Female</c:v>
                  </c:pt>
                  <c:pt idx="2">
                    <c:v>TOTAL</c:v>
                  </c:pt>
                </c:lvl>
                <c:lvl>
                  <c:pt idx="0">
                    <c:v>2013 Ph.D. Enrollment by Gender</c:v>
                  </c:pt>
                </c:lvl>
              </c:multiLvlStrCache>
            </c:multiLvlStrRef>
          </c:cat>
          <c:val>
            <c:numRef>
              <c:f>Sheet2!$B$4:$D$4</c:f>
              <c:numCache>
                <c:formatCode>General</c:formatCode>
                <c:ptCount val="3"/>
                <c:pt idx="0">
                  <c:v>18.0</c:v>
                </c:pt>
                <c:pt idx="1">
                  <c:v>27.0</c:v>
                </c:pt>
                <c:pt idx="2">
                  <c:v>45.0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0997976"/>
        <c:axId val="-2070995000"/>
      </c:barChart>
      <c:catAx>
        <c:axId val="-2070997976"/>
        <c:scaling>
          <c:orientation val="minMax"/>
        </c:scaling>
        <c:delete val="0"/>
        <c:axPos val="b"/>
        <c:majorTickMark val="out"/>
        <c:minorTickMark val="none"/>
        <c:tickLblPos val="nextTo"/>
        <c:crossAx val="-2070995000"/>
        <c:crosses val="autoZero"/>
        <c:auto val="1"/>
        <c:lblAlgn val="ctr"/>
        <c:lblOffset val="100"/>
        <c:noMultiLvlLbl val="0"/>
      </c:catAx>
      <c:valAx>
        <c:axId val="-2070995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70997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Sheet3!$A$3</c:f>
              <c:strCache>
                <c:ptCount val="1"/>
                <c:pt idx="0">
                  <c:v>CCI</c:v>
                </c:pt>
              </c:strCache>
            </c:strRef>
          </c:tx>
          <c:invertIfNegative val="0"/>
          <c:cat>
            <c:multiLvlStrRef>
              <c:f>Sheet3!$B$1:$G$2</c:f>
              <c:multiLvlStrCache>
                <c:ptCount val="6"/>
                <c:lvl>
                  <c:pt idx="0">
                    <c:v>Asian/Pacific Islander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Not Reported</c:v>
                  </c:pt>
                  <c:pt idx="5">
                    <c:v>TOTAL</c:v>
                  </c:pt>
                </c:lvl>
                <c:lvl>
                  <c:pt idx="0">
                    <c:v>2013 Ph.D. Enrollment by Race/Ethnicity</c:v>
                  </c:pt>
                </c:lvl>
              </c:multiLvlStrCache>
            </c:multiLvlStrRef>
          </c:cat>
          <c:val>
            <c:numRef>
              <c:f>Sheet3!$B$3:$G$3</c:f>
              <c:numCache>
                <c:formatCode>General</c:formatCode>
                <c:ptCount val="6"/>
                <c:pt idx="0">
                  <c:v>7.0</c:v>
                </c:pt>
                <c:pt idx="1">
                  <c:v>3.0</c:v>
                </c:pt>
                <c:pt idx="2">
                  <c:v>2.0</c:v>
                </c:pt>
                <c:pt idx="3">
                  <c:v>36.0</c:v>
                </c:pt>
                <c:pt idx="4">
                  <c:v>0.0</c:v>
                </c:pt>
                <c:pt idx="5">
                  <c:v>48.0</c:v>
                </c:pt>
              </c:numCache>
            </c:numRef>
          </c:val>
        </c:ser>
        <c:ser>
          <c:idx val="1"/>
          <c:order val="1"/>
          <c:tx>
            <c:strRef>
              <c:f>Sheet3!$A$4</c:f>
              <c:strCache>
                <c:ptCount val="1"/>
                <c:pt idx="0">
                  <c:v>OIRA</c:v>
                </c:pt>
              </c:strCache>
            </c:strRef>
          </c:tx>
          <c:invertIfNegative val="0"/>
          <c:cat>
            <c:multiLvlStrRef>
              <c:f>Sheet3!$B$1:$G$2</c:f>
              <c:multiLvlStrCache>
                <c:ptCount val="6"/>
                <c:lvl>
                  <c:pt idx="0">
                    <c:v>Asian/Pacific Islander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Not Reported</c:v>
                  </c:pt>
                  <c:pt idx="5">
                    <c:v>TOTAL</c:v>
                  </c:pt>
                </c:lvl>
                <c:lvl>
                  <c:pt idx="0">
                    <c:v>2013 Ph.D. Enrollment by Race/Ethnicity</c:v>
                  </c:pt>
                </c:lvl>
              </c:multiLvlStrCache>
            </c:multiLvlStrRef>
          </c:cat>
          <c:val>
            <c:numRef>
              <c:f>Sheet3!$B$4:$G$4</c:f>
              <c:numCache>
                <c:formatCode>General</c:formatCode>
                <c:ptCount val="6"/>
                <c:pt idx="0">
                  <c:v>6.0</c:v>
                </c:pt>
                <c:pt idx="1">
                  <c:v>3.0</c:v>
                </c:pt>
                <c:pt idx="2">
                  <c:v>3.0</c:v>
                </c:pt>
                <c:pt idx="3">
                  <c:v>30.0</c:v>
                </c:pt>
                <c:pt idx="4">
                  <c:v>3.0</c:v>
                </c:pt>
                <c:pt idx="5">
                  <c:v>45.0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1967160"/>
        <c:axId val="-2071970152"/>
      </c:barChart>
      <c:catAx>
        <c:axId val="-207196716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71970152"/>
        <c:crosses val="autoZero"/>
        <c:auto val="1"/>
        <c:lblAlgn val="ctr"/>
        <c:lblOffset val="100"/>
        <c:noMultiLvlLbl val="0"/>
      </c:catAx>
      <c:valAx>
        <c:axId val="-2071970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71967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l">
              <a:defRPr sz="1200">
                <a:latin typeface="Georgi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r">
              <a:defRPr sz="1200">
                <a:latin typeface="Georgia"/>
              </a:defRPr>
            </a:lvl1pPr>
          </a:lstStyle>
          <a:p>
            <a:fld id="{15C3D94A-FD7D-4151-AB91-6C94AF3AD497}" type="datetimeFigureOut">
              <a:rPr lang="en-US" smtClean="0"/>
              <a:pPr/>
              <a:t>8/25/14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8" rIns="93177" bIns="465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8" rIns="93177" bIns="46588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l">
              <a:defRPr sz="1200">
                <a:latin typeface="Georgi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r">
              <a:defRPr sz="1200">
                <a:latin typeface="Georgia"/>
              </a:defRPr>
            </a:lvl1pPr>
          </a:lstStyle>
          <a:p>
            <a:fld id="{B88DB880-6C98-4635-9B40-C5AFAF926B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321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Georgia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Georgia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Georgia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Georgia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Georgia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487E1-8CB7-4F98-AF22-5C2D521E5540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05000"/>
            <a:ext cx="7454900" cy="1470025"/>
          </a:xfrm>
        </p:spPr>
        <p:txBody>
          <a:bodyPr>
            <a:noAutofit/>
          </a:bodyPr>
          <a:lstStyle>
            <a:lvl1pPr marL="0" algn="ctr" defTabSz="457200" rtl="0" eaLnBrk="1" latinLnBrk="0" hangingPunct="1">
              <a:defRPr lang="en-US" sz="5200" kern="1200" dirty="0">
                <a:solidFill>
                  <a:schemeClr val="accent1"/>
                </a:solidFill>
                <a:latin typeface="Georgia"/>
                <a:ea typeface="+mn-e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8100" y="3962400"/>
            <a:ext cx="7454900" cy="1752600"/>
          </a:xfrm>
        </p:spPr>
        <p:txBody>
          <a:bodyPr>
            <a:normAutofit/>
          </a:bodyPr>
          <a:lstStyle>
            <a:lvl1pPr marL="0" indent="0" algn="ctr" defTabSz="457200" rtl="0" eaLnBrk="0" latinLnBrk="0" hangingPunct="0">
              <a:buNone/>
              <a:def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ea typeface="+mn-e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solidFill>
            <a:srgbClr val="F79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eorgia"/>
              </a:rPr>
              <a:t>  </a:t>
            </a:r>
            <a:endParaRPr lang="en-US" dirty="0">
              <a:latin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699334"/>
            <a:ext cx="1007181" cy="385386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4262695" y="152400"/>
            <a:ext cx="4805105" cy="29749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0678" y="381000"/>
            <a:ext cx="7259523" cy="41781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A570-A0F6-414C-A085-3DC4201214E6}" type="datetimeFigureOut">
              <a:rPr lang="en-US" smtClean="0"/>
              <a:pPr/>
              <a:t>8/25/14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733800" y="6356350"/>
            <a:ext cx="1600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AF46-C7E1-44DA-81B5-1D98FDDF68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5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A570-A0F6-414C-A085-3DC4201214E6}" type="datetimeFigureOut">
              <a:rPr lang="en-US" smtClean="0"/>
              <a:pPr/>
              <a:t>8/25/14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AF46-C7E1-44DA-81B5-1D98FDDF68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356350"/>
            <a:ext cx="1600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55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A570-A0F6-414C-A085-3DC4201214E6}" type="datetimeFigureOut">
              <a:rPr lang="en-US" smtClean="0"/>
              <a:pPr/>
              <a:t>8/25/14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AF46-C7E1-44DA-81B5-1D98FDDF68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356350"/>
            <a:ext cx="1600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A570-A0F6-414C-A085-3DC4201214E6}" type="datetimeFigureOut">
              <a:rPr lang="en-US" smtClean="0"/>
              <a:pPr/>
              <a:t>8/25/14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AF46-C7E1-44DA-81B5-1D98FDDF68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2578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400" b="1" i="0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7800" y="2220912"/>
            <a:ext cx="3733800" cy="3951288"/>
          </a:xfrm>
        </p:spPr>
        <p:txBody>
          <a:bodyPr/>
          <a:lstStyle>
            <a:lvl1pPr>
              <a:defRPr sz="2200"/>
            </a:lvl1pPr>
            <a:lvl2pPr marL="649224">
              <a:defRPr sz="2000"/>
            </a:lvl2pPr>
            <a:lvl3pPr marL="868680">
              <a:defRPr sz="1800" b="0" i="0" cap="none" spc="50" baseline="0">
                <a:latin typeface="Arial"/>
              </a:defRPr>
            </a:lvl3pPr>
            <a:lvl4pPr marL="1143000">
              <a:defRPr sz="1600"/>
            </a:lvl4pPr>
            <a:lvl5pPr marL="1417320">
              <a:defRPr sz="1200" cap="all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A570-A0F6-414C-A085-3DC4201214E6}" type="datetimeFigureOut">
              <a:rPr lang="en-US" smtClean="0"/>
              <a:pPr/>
              <a:t>8/25/14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338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AF46-C7E1-44DA-81B5-1D98FDDF68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486215" y="1600199"/>
            <a:ext cx="3542985" cy="574675"/>
          </a:xfrm>
        </p:spPr>
        <p:txBody>
          <a:bodyPr anchor="b">
            <a:normAutofit/>
          </a:bodyPr>
          <a:lstStyle>
            <a:lvl1pPr marL="0" indent="0">
              <a:buNone/>
              <a:defRPr sz="1400" b="1" i="0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1486215" y="2220912"/>
            <a:ext cx="3542985" cy="3951288"/>
          </a:xfrm>
        </p:spPr>
        <p:txBody>
          <a:bodyPr/>
          <a:lstStyle>
            <a:lvl1pPr>
              <a:defRPr sz="2200"/>
            </a:lvl1pPr>
            <a:lvl2pPr marL="649224">
              <a:defRPr sz="2000"/>
            </a:lvl2pPr>
            <a:lvl3pPr marL="868680">
              <a:defRPr sz="1800" b="0" i="0" cap="none" spc="50" baseline="0">
                <a:latin typeface="Arial"/>
              </a:defRPr>
            </a:lvl3pPr>
            <a:lvl4pPr marL="1143000">
              <a:defRPr sz="1600"/>
            </a:lvl4pPr>
            <a:lvl5pPr marL="1417320">
              <a:defRPr sz="1200" cap="all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A570-A0F6-414C-A085-3DC4201214E6}" type="datetimeFigureOut">
              <a:rPr lang="en-US" smtClean="0"/>
              <a:pPr/>
              <a:t>8/25/14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356350"/>
            <a:ext cx="1600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AF46-C7E1-44DA-81B5-1D98FDDF68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A570-A0F6-414C-A085-3DC4201214E6}" type="datetimeFigureOut">
              <a:rPr lang="en-US" smtClean="0"/>
              <a:pPr/>
              <a:t>8/25/14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AF46-C7E1-44DA-81B5-1D98FDDF68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356350"/>
            <a:ext cx="1600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3050"/>
            <a:ext cx="2017713" cy="1162050"/>
          </a:xfrm>
        </p:spPr>
        <p:txBody>
          <a:bodyPr anchor="b"/>
          <a:lstStyle>
            <a:lvl1pPr algn="r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219200"/>
            <a:ext cx="5264150" cy="4913484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8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1435100"/>
            <a:ext cx="2133600" cy="4691063"/>
          </a:xfrm>
        </p:spPr>
        <p:txBody>
          <a:bodyPr>
            <a:normAutofit/>
          </a:bodyPr>
          <a:lstStyle>
            <a:lvl1pPr marL="0" indent="0" algn="r">
              <a:buNone/>
              <a:defRPr sz="1100" cap="all" spc="50" baseline="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A570-A0F6-414C-A085-3DC4201214E6}" type="datetimeFigureOut">
              <a:rPr lang="en-US" smtClean="0"/>
              <a:pPr/>
              <a:t>8/25/14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AF46-C7E1-44DA-81B5-1D98FDDF68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356350"/>
            <a:ext cx="1600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995862"/>
            <a:ext cx="67818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7800" y="685800"/>
            <a:ext cx="67818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5592907"/>
            <a:ext cx="6781800" cy="7316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A570-A0F6-414C-A085-3DC4201214E6}" type="datetimeFigureOut">
              <a:rPr lang="en-US" smtClean="0"/>
              <a:pPr/>
              <a:t>8/25/14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338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AF46-C7E1-44DA-81B5-1D98FDDF68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emf"/><Relationship Id="rId12" Type="http://schemas.openxmlformats.org/officeDocument/2006/relationships/image" Target="../media/image2.emf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752600"/>
            <a:ext cx="75438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7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eorgia"/>
              </a:defRPr>
            </a:lvl1pPr>
          </a:lstStyle>
          <a:p>
            <a:fld id="{9193A570-A0F6-414C-A085-3DC4201214E6}" type="datetimeFigureOut">
              <a:rPr lang="en-US" smtClean="0"/>
              <a:pPr/>
              <a:t>8/25/14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/>
              </a:defRPr>
            </a:lvl1pPr>
          </a:lstStyle>
          <a:p>
            <a:fld id="{AB6CAF46-C7E1-44DA-81B5-1D98FDDF68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solidFill>
            <a:srgbClr val="F79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eorgia"/>
              </a:rPr>
              <a:t>  </a:t>
            </a:r>
            <a:endParaRPr lang="en-US" dirty="0">
              <a:latin typeface="Georgia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2699334"/>
            <a:ext cx="1007181" cy="38538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178224" y="221108"/>
            <a:ext cx="3813376" cy="2194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6290806"/>
            <a:ext cx="3009900" cy="5472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tx1">
              <a:lumMod val="75000"/>
              <a:lumOff val="25000"/>
            </a:schemeClr>
          </a:solidFill>
          <a:latin typeface="Georgi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3200" kern="1200">
          <a:solidFill>
            <a:schemeClr val="tx1">
              <a:lumMod val="90000"/>
              <a:lumOff val="10000"/>
            </a:schemeClr>
          </a:solidFill>
          <a:latin typeface="Georgia"/>
          <a:ea typeface="+mn-ea"/>
          <a:cs typeface="+mn-cs"/>
        </a:defRPr>
      </a:lvl1pPr>
      <a:lvl2pPr marL="649224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0000"/>
              <a:lumOff val="10000"/>
            </a:schemeClr>
          </a:solidFill>
          <a:latin typeface="Georgia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0000"/>
              <a:lumOff val="10000"/>
            </a:schemeClr>
          </a:solidFill>
          <a:latin typeface="Georgia"/>
          <a:ea typeface="+mn-ea"/>
          <a:cs typeface="+mn-cs"/>
        </a:defRPr>
      </a:lvl3pPr>
      <a:lvl4pPr marL="123444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0000"/>
              <a:lumOff val="10000"/>
            </a:schemeClr>
          </a:solidFill>
          <a:latin typeface="Georgia"/>
          <a:ea typeface="+mn-ea"/>
          <a:cs typeface="+mn-cs"/>
        </a:defRPr>
      </a:lvl4pPr>
      <a:lvl5pPr marL="150876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0000"/>
              <a:lumOff val="10000"/>
            </a:schemeClr>
          </a:solidFill>
          <a:latin typeface="Georgi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2014 Academic Leadership Retreat – Using Data for Understanding Academic Programs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Catherine Luther</a:t>
            </a:r>
          </a:p>
          <a:p>
            <a:r>
              <a:rPr lang="en-US" dirty="0" smtClean="0"/>
              <a:t>College of Communication and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09800" y="1600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331770"/>
              </p:ext>
            </p:extLst>
          </p:nvPr>
        </p:nvGraphicFramePr>
        <p:xfrm>
          <a:off x="2209800" y="1447800"/>
          <a:ext cx="4622800" cy="1369060"/>
        </p:xfrm>
        <a:graphic>
          <a:graphicData uri="http://schemas.openxmlformats.org/drawingml/2006/table">
            <a:tbl>
              <a:tblPr/>
              <a:tblGrid>
                <a:gridCol w="825500"/>
                <a:gridCol w="1905000"/>
                <a:gridCol w="18923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CCI Ph.D. Enrollment by Year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CCI Figures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OIRA Figures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507719"/>
              </p:ext>
            </p:extLst>
          </p:nvPr>
        </p:nvGraphicFramePr>
        <p:xfrm>
          <a:off x="2590800" y="3200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8967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443201"/>
              </p:ext>
            </p:extLst>
          </p:nvPr>
        </p:nvGraphicFramePr>
        <p:xfrm>
          <a:off x="2286000" y="2667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836381"/>
              </p:ext>
            </p:extLst>
          </p:nvPr>
        </p:nvGraphicFramePr>
        <p:xfrm>
          <a:off x="2514600" y="1219200"/>
          <a:ext cx="3581400" cy="1235710"/>
        </p:xfrm>
        <a:graphic>
          <a:graphicData uri="http://schemas.openxmlformats.org/drawingml/2006/table">
            <a:tbl>
              <a:tblPr/>
              <a:tblGrid>
                <a:gridCol w="730898"/>
                <a:gridCol w="803988"/>
                <a:gridCol w="979714"/>
                <a:gridCol w="1066800"/>
              </a:tblGrid>
              <a:tr h="28575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 Ph.D. Enrollment by Gender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just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Male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Female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OIRA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9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883295"/>
              </p:ext>
            </p:extLst>
          </p:nvPr>
        </p:nvGraphicFramePr>
        <p:xfrm>
          <a:off x="1600200" y="1828800"/>
          <a:ext cx="5963396" cy="1148080"/>
        </p:xfrm>
        <a:graphic>
          <a:graphicData uri="http://schemas.openxmlformats.org/drawingml/2006/table">
            <a:tbl>
              <a:tblPr/>
              <a:tblGrid>
                <a:gridCol w="825500"/>
                <a:gridCol w="698500"/>
                <a:gridCol w="870696"/>
                <a:gridCol w="812800"/>
                <a:gridCol w="762000"/>
                <a:gridCol w="13843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 Ph.D. Enrollment by Race/Ethnicity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Pacific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Islander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Black or African American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Hispanic or Latino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White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Reported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OIRA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339032"/>
              </p:ext>
            </p:extLst>
          </p:nvPr>
        </p:nvGraphicFramePr>
        <p:xfrm>
          <a:off x="1676400" y="3124200"/>
          <a:ext cx="6172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3115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rand1">
      <a:dk1>
        <a:srgbClr val="333333"/>
      </a:dk1>
      <a:lt1>
        <a:sysClr val="window" lastClr="FFFFFF"/>
      </a:lt1>
      <a:dk2>
        <a:srgbClr val="1F497D"/>
      </a:dk2>
      <a:lt2>
        <a:srgbClr val="EEECE1"/>
      </a:lt2>
      <a:accent1>
        <a:srgbClr val="006666"/>
      </a:accent1>
      <a:accent2>
        <a:srgbClr val="FF3300"/>
      </a:accent2>
      <a:accent3>
        <a:srgbClr val="FFCC33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4363</TotalTime>
  <Words>101</Words>
  <Application>Microsoft Macintosh PowerPoint</Application>
  <PresentationFormat>On-screen Show (4:3)</PresentationFormat>
  <Paragraphs>55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2014 Academic Leadership Retreat – Using Data for Understanding Academic Programs</vt:lpstr>
      <vt:lpstr>PowerPoint Presentation</vt:lpstr>
      <vt:lpstr>PowerPoint Presentation</vt:lpstr>
      <vt:lpstr>PowerPoint Presentation</vt:lpstr>
    </vt:vector>
  </TitlesOfParts>
  <Company>University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Blakely, Amy Ragsdale</dc:creator>
  <cp:lastModifiedBy>Catherine Luther</cp:lastModifiedBy>
  <cp:revision>402</cp:revision>
  <dcterms:created xsi:type="dcterms:W3CDTF">2011-01-20T18:57:44Z</dcterms:created>
  <dcterms:modified xsi:type="dcterms:W3CDTF">2014-08-25T20:13:44Z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1460175452</vt:i4>
  </property>
  <property fmtid="{D5CDD505-2E9C-101B-9397-08002B2CF9AE}" pid="4" name="_EmailSubject">
    <vt:lpwstr>CCI Big Orange Big Ideas PPT</vt:lpwstr>
  </property>
  <property fmtid="{D5CDD505-2E9C-101B-9397-08002B2CF9AE}" pid="5" name="_AuthorEmail">
    <vt:lpwstr>mwirth@utk.edu</vt:lpwstr>
  </property>
  <property fmtid="{D5CDD505-2E9C-101B-9397-08002B2CF9AE}" pid="6" name="_AuthorEmailDisplayName">
    <vt:lpwstr>Wirth, Michael Otto</vt:lpwstr>
  </property>
</Properties>
</file>