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drawings/drawing2.xml" ContentType="application/vnd.openxmlformats-officedocument.drawingml.chartshapes+xml"/>
  <Override PartName="/ppt/charts/chart12.xml" ContentType="application/vnd.openxmlformats-officedocument.drawingml.chart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notesSlides/notesSlide12.xml" ContentType="application/vnd.openxmlformats-officedocument.presentationml.notesSlide+xml"/>
  <Override PartName="/ppt/charts/chart14.xml" ContentType="application/vnd.openxmlformats-officedocument.drawingml.chart+xml"/>
  <Override PartName="/ppt/notesSlides/notesSlide13.xml" ContentType="application/vnd.openxmlformats-officedocument.presentationml.notesSlide+xml"/>
  <Override PartName="/ppt/charts/chart15.xml" ContentType="application/vnd.openxmlformats-officedocument.drawingml.chart+xml"/>
  <Override PartName="/ppt/notesSlides/notesSlide14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15.xml" ContentType="application/vnd.openxmlformats-officedocument.presentationml.notesSlide+xml"/>
  <Override PartName="/ppt/charts/chart18.xml" ContentType="application/vnd.openxmlformats-officedocument.drawingml.chart+xml"/>
  <Override PartName="/ppt/notesSlides/notesSlide16.xml" ContentType="application/vnd.openxmlformats-officedocument.presentationml.notesSlide+xml"/>
  <Override PartName="/ppt/charts/chart19.xml" ContentType="application/vnd.openxmlformats-officedocument.drawingml.chart+xml"/>
  <Override PartName="/ppt/drawings/drawing3.xml" ContentType="application/vnd.openxmlformats-officedocument.drawingml.chartshape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20.xml" ContentType="application/vnd.openxmlformats-officedocument.drawingml.chart+xml"/>
  <Override PartName="/ppt/notesSlides/notesSlide19.xml" ContentType="application/vnd.openxmlformats-officedocument.presentationml.notesSlide+xml"/>
  <Override PartName="/ppt/charts/chart21.xml" ContentType="application/vnd.openxmlformats-officedocument.drawingml.chart+xml"/>
  <Override PartName="/ppt/notesSlides/notesSlide20.xml" ContentType="application/vnd.openxmlformats-officedocument.presentationml.notesSlide+xml"/>
  <Override PartName="/ppt/charts/chart22.xml" ContentType="application/vnd.openxmlformats-officedocument.drawingml.chart+xml"/>
  <Override PartName="/ppt/notesSlides/notesSlide21.xml" ContentType="application/vnd.openxmlformats-officedocument.presentationml.notesSlid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22.xml" ContentType="application/vnd.openxmlformats-officedocument.presentationml.notesSlide+xml"/>
  <Override PartName="/ppt/charts/chart25.xml" ContentType="application/vnd.openxmlformats-officedocument.drawingml.chart+xml"/>
  <Override PartName="/ppt/notesSlides/notesSlide23.xml" ContentType="application/vnd.openxmlformats-officedocument.presentationml.notesSlide+xml"/>
  <Override PartName="/ppt/charts/chart26.xml" ContentType="application/vnd.openxmlformats-officedocument.drawingml.chart+xml"/>
  <Override PartName="/ppt/notesSlides/notesSlide24.xml" ContentType="application/vnd.openxmlformats-officedocument.presentationml.notesSlide+xml"/>
  <Override PartName="/ppt/charts/chart27.xml" ContentType="application/vnd.openxmlformats-officedocument.drawingml.chart+xml"/>
  <Override PartName="/ppt/notesSlides/notesSlide25.xml" ContentType="application/vnd.openxmlformats-officedocument.presentationml.notesSlide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37"/>
  </p:notesMasterIdLst>
  <p:handoutMasterIdLst>
    <p:handoutMasterId r:id="rId38"/>
  </p:handoutMasterIdLst>
  <p:sldIdLst>
    <p:sldId id="400" r:id="rId2"/>
    <p:sldId id="338" r:id="rId3"/>
    <p:sldId id="340" r:id="rId4"/>
    <p:sldId id="343" r:id="rId5"/>
    <p:sldId id="396" r:id="rId6"/>
    <p:sldId id="347" r:id="rId7"/>
    <p:sldId id="344" r:id="rId8"/>
    <p:sldId id="346" r:id="rId9"/>
    <p:sldId id="395" r:id="rId10"/>
    <p:sldId id="348" r:id="rId11"/>
    <p:sldId id="349" r:id="rId12"/>
    <p:sldId id="342" r:id="rId13"/>
    <p:sldId id="351" r:id="rId14"/>
    <p:sldId id="352" r:id="rId15"/>
    <p:sldId id="353" r:id="rId16"/>
    <p:sldId id="309" r:id="rId17"/>
    <p:sldId id="332" r:id="rId18"/>
    <p:sldId id="313" r:id="rId19"/>
    <p:sldId id="261" r:id="rId20"/>
    <p:sldId id="397" r:id="rId21"/>
    <p:sldId id="384" r:id="rId22"/>
    <p:sldId id="323" r:id="rId23"/>
    <p:sldId id="270" r:id="rId24"/>
    <p:sldId id="326" r:id="rId25"/>
    <p:sldId id="358" r:id="rId26"/>
    <p:sldId id="363" r:id="rId27"/>
    <p:sldId id="350" r:id="rId28"/>
    <p:sldId id="374" r:id="rId29"/>
    <p:sldId id="296" r:id="rId30"/>
    <p:sldId id="334" r:id="rId31"/>
    <p:sldId id="382" r:id="rId32"/>
    <p:sldId id="383" r:id="rId33"/>
    <p:sldId id="299" r:id="rId34"/>
    <p:sldId id="300" r:id="rId35"/>
    <p:sldId id="398" r:id="rId3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7" autoAdjust="0"/>
    <p:restoredTop sz="85346" autoAdjust="0"/>
  </p:normalViewPr>
  <p:slideViewPr>
    <p:cSldViewPr>
      <p:cViewPr varScale="1">
        <p:scale>
          <a:sx n="99" d="100"/>
          <a:sy n="99" d="100"/>
        </p:scale>
        <p:origin x="-19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5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Moving Avg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Sheet1!$A$2:$A$106</c:f>
              <c:strCache>
                <c:ptCount val="105"/>
                <c:pt idx="0">
                  <c:v>88Q2</c:v>
                </c:pt>
                <c:pt idx="1">
                  <c:v>88Q3</c:v>
                </c:pt>
                <c:pt idx="2">
                  <c:v>88Q4</c:v>
                </c:pt>
                <c:pt idx="3">
                  <c:v>89Q1</c:v>
                </c:pt>
                <c:pt idx="4">
                  <c:v>89Q2</c:v>
                </c:pt>
                <c:pt idx="5">
                  <c:v>89Q3</c:v>
                </c:pt>
                <c:pt idx="6">
                  <c:v>89Q4</c:v>
                </c:pt>
                <c:pt idx="7">
                  <c:v>90Q1</c:v>
                </c:pt>
                <c:pt idx="8">
                  <c:v>90Q2</c:v>
                </c:pt>
                <c:pt idx="9">
                  <c:v>90Q3</c:v>
                </c:pt>
                <c:pt idx="10">
                  <c:v>90Q4</c:v>
                </c:pt>
                <c:pt idx="11">
                  <c:v>91Q1</c:v>
                </c:pt>
                <c:pt idx="12">
                  <c:v>91Q2</c:v>
                </c:pt>
                <c:pt idx="13">
                  <c:v>91Q3</c:v>
                </c:pt>
                <c:pt idx="14">
                  <c:v>91Q4</c:v>
                </c:pt>
                <c:pt idx="15">
                  <c:v>92Q1</c:v>
                </c:pt>
                <c:pt idx="16">
                  <c:v>92Q2</c:v>
                </c:pt>
                <c:pt idx="17">
                  <c:v>92Q3</c:v>
                </c:pt>
                <c:pt idx="18">
                  <c:v>92Q4</c:v>
                </c:pt>
                <c:pt idx="19">
                  <c:v>93Q1</c:v>
                </c:pt>
                <c:pt idx="20">
                  <c:v>93Q2</c:v>
                </c:pt>
                <c:pt idx="21">
                  <c:v>93Q3</c:v>
                </c:pt>
                <c:pt idx="22">
                  <c:v>93Q4</c:v>
                </c:pt>
                <c:pt idx="23">
                  <c:v>94Q1</c:v>
                </c:pt>
                <c:pt idx="24">
                  <c:v>94Q2</c:v>
                </c:pt>
                <c:pt idx="25">
                  <c:v>94Q3</c:v>
                </c:pt>
                <c:pt idx="26">
                  <c:v>94Q4</c:v>
                </c:pt>
                <c:pt idx="27">
                  <c:v>95Q1</c:v>
                </c:pt>
                <c:pt idx="28">
                  <c:v>95Q2</c:v>
                </c:pt>
                <c:pt idx="29">
                  <c:v>95Q3</c:v>
                </c:pt>
                <c:pt idx="30">
                  <c:v>95Q4</c:v>
                </c:pt>
                <c:pt idx="31">
                  <c:v>96Q1</c:v>
                </c:pt>
                <c:pt idx="32">
                  <c:v>96Q2</c:v>
                </c:pt>
                <c:pt idx="33">
                  <c:v>96Q3</c:v>
                </c:pt>
                <c:pt idx="34">
                  <c:v>96Q4</c:v>
                </c:pt>
                <c:pt idx="35">
                  <c:v>97Q1</c:v>
                </c:pt>
                <c:pt idx="36">
                  <c:v>97Q2</c:v>
                </c:pt>
                <c:pt idx="37">
                  <c:v>97Q3</c:v>
                </c:pt>
                <c:pt idx="38">
                  <c:v>97Q4</c:v>
                </c:pt>
                <c:pt idx="39">
                  <c:v>98Q1</c:v>
                </c:pt>
                <c:pt idx="40">
                  <c:v>98Q2</c:v>
                </c:pt>
                <c:pt idx="41">
                  <c:v>98Q3</c:v>
                </c:pt>
                <c:pt idx="42">
                  <c:v>98Q4</c:v>
                </c:pt>
                <c:pt idx="43">
                  <c:v>99Q1</c:v>
                </c:pt>
                <c:pt idx="44">
                  <c:v>99Q2</c:v>
                </c:pt>
                <c:pt idx="45">
                  <c:v>99Q3</c:v>
                </c:pt>
                <c:pt idx="46">
                  <c:v>99Q4</c:v>
                </c:pt>
                <c:pt idx="47">
                  <c:v>00Q1</c:v>
                </c:pt>
                <c:pt idx="48">
                  <c:v>00Q2</c:v>
                </c:pt>
                <c:pt idx="49">
                  <c:v>00Q3</c:v>
                </c:pt>
                <c:pt idx="50">
                  <c:v>00Q4</c:v>
                </c:pt>
                <c:pt idx="51">
                  <c:v>01Q1</c:v>
                </c:pt>
                <c:pt idx="52">
                  <c:v>01Q2</c:v>
                </c:pt>
                <c:pt idx="53">
                  <c:v>01Q3</c:v>
                </c:pt>
                <c:pt idx="54">
                  <c:v>01Q4</c:v>
                </c:pt>
                <c:pt idx="55">
                  <c:v>02Q1</c:v>
                </c:pt>
                <c:pt idx="56">
                  <c:v>02Q2</c:v>
                </c:pt>
                <c:pt idx="57">
                  <c:v>02Q3</c:v>
                </c:pt>
                <c:pt idx="58">
                  <c:v>02Q4</c:v>
                </c:pt>
                <c:pt idx="59">
                  <c:v>03Q1</c:v>
                </c:pt>
                <c:pt idx="60">
                  <c:v>03Q2</c:v>
                </c:pt>
                <c:pt idx="61">
                  <c:v>03Q3</c:v>
                </c:pt>
                <c:pt idx="62">
                  <c:v>03Q4</c:v>
                </c:pt>
                <c:pt idx="63">
                  <c:v>04Q1</c:v>
                </c:pt>
                <c:pt idx="64">
                  <c:v>04Q2</c:v>
                </c:pt>
                <c:pt idx="65">
                  <c:v>04Q3</c:v>
                </c:pt>
                <c:pt idx="66">
                  <c:v>04Q4</c:v>
                </c:pt>
                <c:pt idx="67">
                  <c:v>05Q1</c:v>
                </c:pt>
                <c:pt idx="68">
                  <c:v>05Q2</c:v>
                </c:pt>
                <c:pt idx="69">
                  <c:v>05Q3</c:v>
                </c:pt>
                <c:pt idx="70">
                  <c:v>05Q4</c:v>
                </c:pt>
                <c:pt idx="71">
                  <c:v>06Q1</c:v>
                </c:pt>
                <c:pt idx="72">
                  <c:v>06Q2</c:v>
                </c:pt>
                <c:pt idx="73">
                  <c:v>06Q3</c:v>
                </c:pt>
                <c:pt idx="74">
                  <c:v>06Q4</c:v>
                </c:pt>
                <c:pt idx="75">
                  <c:v>07Q1</c:v>
                </c:pt>
                <c:pt idx="76">
                  <c:v>07Q2</c:v>
                </c:pt>
                <c:pt idx="77">
                  <c:v>07Q3</c:v>
                </c:pt>
                <c:pt idx="78">
                  <c:v>07Q4</c:v>
                </c:pt>
                <c:pt idx="79">
                  <c:v>08Q1</c:v>
                </c:pt>
                <c:pt idx="80">
                  <c:v>08Q2</c:v>
                </c:pt>
                <c:pt idx="81">
                  <c:v>08Q3</c:v>
                </c:pt>
                <c:pt idx="82">
                  <c:v>08Q4</c:v>
                </c:pt>
                <c:pt idx="83">
                  <c:v>09Q1</c:v>
                </c:pt>
                <c:pt idx="84">
                  <c:v>09Q2</c:v>
                </c:pt>
                <c:pt idx="85">
                  <c:v>09Q3</c:v>
                </c:pt>
                <c:pt idx="86">
                  <c:v>09Q4</c:v>
                </c:pt>
                <c:pt idx="87">
                  <c:v>10Q1</c:v>
                </c:pt>
                <c:pt idx="88">
                  <c:v>10Q2</c:v>
                </c:pt>
                <c:pt idx="89">
                  <c:v>10Q3</c:v>
                </c:pt>
                <c:pt idx="90">
                  <c:v>10Q4</c:v>
                </c:pt>
                <c:pt idx="91">
                  <c:v>11Q1</c:v>
                </c:pt>
                <c:pt idx="92">
                  <c:v>11Q2</c:v>
                </c:pt>
                <c:pt idx="93">
                  <c:v>11Q3</c:v>
                </c:pt>
                <c:pt idx="94">
                  <c:v>11Q4</c:v>
                </c:pt>
                <c:pt idx="95">
                  <c:v>12Q1</c:v>
                </c:pt>
                <c:pt idx="96">
                  <c:v>12Q2</c:v>
                </c:pt>
                <c:pt idx="97">
                  <c:v>12Q3</c:v>
                </c:pt>
                <c:pt idx="98">
                  <c:v>12Q4</c:v>
                </c:pt>
                <c:pt idx="99">
                  <c:v>13Q1</c:v>
                </c:pt>
                <c:pt idx="100">
                  <c:v>13Q2</c:v>
                </c:pt>
                <c:pt idx="101">
                  <c:v>13Q3</c:v>
                </c:pt>
                <c:pt idx="102">
                  <c:v>13Q4</c:v>
                </c:pt>
                <c:pt idx="103">
                  <c:v>14Q1</c:v>
                </c:pt>
                <c:pt idx="104">
                  <c:v>14Q2</c:v>
                </c:pt>
              </c:strCache>
            </c:strRef>
          </c:cat>
          <c:val>
            <c:numRef>
              <c:f>Sheet1!$B$2:$B$106</c:f>
              <c:numCache>
                <c:formatCode>General</c:formatCode>
                <c:ptCount val="105"/>
                <c:pt idx="0">
                  <c:v>5.3915158508368366</c:v>
                </c:pt>
                <c:pt idx="1">
                  <c:v>2.3302868089689843</c:v>
                </c:pt>
                <c:pt idx="2">
                  <c:v>5.4061498773755101</c:v>
                </c:pt>
                <c:pt idx="3">
                  <c:v>4.0934764203850671</c:v>
                </c:pt>
                <c:pt idx="4">
                  <c:v>3.1829610166705047</c:v>
                </c:pt>
                <c:pt idx="5">
                  <c:v>3.0177856842510398</c:v>
                </c:pt>
                <c:pt idx="6">
                  <c:v>0.84966212004802255</c:v>
                </c:pt>
                <c:pt idx="7">
                  <c:v>4.4520156101692576</c:v>
                </c:pt>
                <c:pt idx="8">
                  <c:v>1.5558661161190201</c:v>
                </c:pt>
                <c:pt idx="9">
                  <c:v>9.8013001646912734E-2</c:v>
                </c:pt>
                <c:pt idx="10">
                  <c:v>-3.3628340555972969</c:v>
                </c:pt>
                <c:pt idx="11">
                  <c:v>-1.8639192320568432</c:v>
                </c:pt>
                <c:pt idx="12">
                  <c:v>3.1404537824168077</c:v>
                </c:pt>
                <c:pt idx="13">
                  <c:v>1.9345441199201119</c:v>
                </c:pt>
                <c:pt idx="14">
                  <c:v>1.753586868378032</c:v>
                </c:pt>
                <c:pt idx="15">
                  <c:v>4.8136917831071546</c:v>
                </c:pt>
                <c:pt idx="16">
                  <c:v>4.4797943129976758</c:v>
                </c:pt>
                <c:pt idx="17">
                  <c:v>3.9471794620751899</c:v>
                </c:pt>
                <c:pt idx="18">
                  <c:v>4.0678354030078578</c:v>
                </c:pt>
                <c:pt idx="19">
                  <c:v>0.75052175724676928</c:v>
                </c:pt>
                <c:pt idx="20">
                  <c:v>2.3981547775577816</c:v>
                </c:pt>
                <c:pt idx="21">
                  <c:v>1.9636426982213351</c:v>
                </c:pt>
                <c:pt idx="22">
                  <c:v>5.448932438087728</c:v>
                </c:pt>
                <c:pt idx="23">
                  <c:v>3.9820845894837253</c:v>
                </c:pt>
                <c:pt idx="24">
                  <c:v>5.5786723156124429</c:v>
                </c:pt>
                <c:pt idx="25">
                  <c:v>2.380957560559005</c:v>
                </c:pt>
                <c:pt idx="26">
                  <c:v>4.6172308181456678</c:v>
                </c:pt>
                <c:pt idx="27">
                  <c:v>1.3758559622183641</c:v>
                </c:pt>
                <c:pt idx="28">
                  <c:v>1.4031936019646807</c:v>
                </c:pt>
                <c:pt idx="29">
                  <c:v>3.4704382240634324</c:v>
                </c:pt>
                <c:pt idx="30">
                  <c:v>2.8670884110268524</c:v>
                </c:pt>
                <c:pt idx="31">
                  <c:v>2.652128513616292</c:v>
                </c:pt>
                <c:pt idx="32">
                  <c:v>7.1695255909498101</c:v>
                </c:pt>
                <c:pt idx="33">
                  <c:v>3.7517739245626291</c:v>
                </c:pt>
                <c:pt idx="34">
                  <c:v>4.2945266696184481</c:v>
                </c:pt>
                <c:pt idx="35">
                  <c:v>3.0817988115831252</c:v>
                </c:pt>
                <c:pt idx="36">
                  <c:v>6.1744923969490051</c:v>
                </c:pt>
                <c:pt idx="37">
                  <c:v>5.1889677032492365</c:v>
                </c:pt>
                <c:pt idx="38">
                  <c:v>3.1394993660011972</c:v>
                </c:pt>
                <c:pt idx="39">
                  <c:v>4.0161825730111067</c:v>
                </c:pt>
                <c:pt idx="40">
                  <c:v>3.9362511271623157</c:v>
                </c:pt>
                <c:pt idx="41">
                  <c:v>5.3385523070119234</c:v>
                </c:pt>
                <c:pt idx="42">
                  <c:v>6.7296092546032193</c:v>
                </c:pt>
                <c:pt idx="43">
                  <c:v>3.232841653339702</c:v>
                </c:pt>
                <c:pt idx="44">
                  <c:v>3.3381677746174843</c:v>
                </c:pt>
                <c:pt idx="45">
                  <c:v>5.1316322252087598</c:v>
                </c:pt>
                <c:pt idx="46">
                  <c:v>7.1240230478918365</c:v>
                </c:pt>
                <c:pt idx="47">
                  <c:v>1.1670998643273256</c:v>
                </c:pt>
                <c:pt idx="48">
                  <c:v>7.77063784428913</c:v>
                </c:pt>
                <c:pt idx="49">
                  <c:v>0.48370199076626097</c:v>
                </c:pt>
                <c:pt idx="50">
                  <c:v>2.2910521200536049</c:v>
                </c:pt>
                <c:pt idx="51">
                  <c:v>-1.130881649306803</c:v>
                </c:pt>
                <c:pt idx="52">
                  <c:v>2.1366085928446132</c:v>
                </c:pt>
                <c:pt idx="53">
                  <c:v>-1.2591263973724121</c:v>
                </c:pt>
                <c:pt idx="54">
                  <c:v>1.1159173340638651</c:v>
                </c:pt>
                <c:pt idx="55">
                  <c:v>3.7346959505792476</c:v>
                </c:pt>
                <c:pt idx="56">
                  <c:v>2.2238410963740574</c:v>
                </c:pt>
                <c:pt idx="57">
                  <c:v>1.9626255111638624</c:v>
                </c:pt>
                <c:pt idx="58">
                  <c:v>0.25340892004055426</c:v>
                </c:pt>
                <c:pt idx="59">
                  <c:v>2.0896116437424617</c:v>
                </c:pt>
                <c:pt idx="60">
                  <c:v>3.7630593568058091</c:v>
                </c:pt>
                <c:pt idx="61">
                  <c:v>6.8702994645259752</c:v>
                </c:pt>
                <c:pt idx="62">
                  <c:v>4.7579111116877515</c:v>
                </c:pt>
                <c:pt idx="63">
                  <c:v>2.3202136987790389</c:v>
                </c:pt>
                <c:pt idx="64">
                  <c:v>2.9633240722332754</c:v>
                </c:pt>
                <c:pt idx="65">
                  <c:v>3.6861971002505323</c:v>
                </c:pt>
                <c:pt idx="66">
                  <c:v>3.504072078312781</c:v>
                </c:pt>
                <c:pt idx="67">
                  <c:v>4.332333781919373</c:v>
                </c:pt>
                <c:pt idx="68">
                  <c:v>2.1044837577671949</c:v>
                </c:pt>
                <c:pt idx="69">
                  <c:v>3.404000931918727</c:v>
                </c:pt>
                <c:pt idx="70">
                  <c:v>2.3034611449412212</c:v>
                </c:pt>
                <c:pt idx="71">
                  <c:v>4.8934158252196713</c:v>
                </c:pt>
                <c:pt idx="72">
                  <c:v>1.2015734509081666</c:v>
                </c:pt>
                <c:pt idx="73">
                  <c:v>0.35689493103305825</c:v>
                </c:pt>
                <c:pt idx="74">
                  <c:v>3.1679021474608549</c:v>
                </c:pt>
                <c:pt idx="75">
                  <c:v>0.24756419562179666</c:v>
                </c:pt>
                <c:pt idx="76">
                  <c:v>3.0965740928472041</c:v>
                </c:pt>
                <c:pt idx="77">
                  <c:v>2.717525194966175</c:v>
                </c:pt>
                <c:pt idx="78">
                  <c:v>1.4348411873516653</c:v>
                </c:pt>
                <c:pt idx="79">
                  <c:v>-2.7016810225212629</c:v>
                </c:pt>
                <c:pt idx="80">
                  <c:v>2.0001208001107385</c:v>
                </c:pt>
                <c:pt idx="81">
                  <c:v>-1.9055793793790521</c:v>
                </c:pt>
                <c:pt idx="82">
                  <c:v>-8.1863683067393112</c:v>
                </c:pt>
                <c:pt idx="83">
                  <c:v>-5.428822092406616</c:v>
                </c:pt>
                <c:pt idx="84">
                  <c:v>-0.53873427405861651</c:v>
                </c:pt>
                <c:pt idx="85">
                  <c:v>1.31322510212597</c:v>
                </c:pt>
                <c:pt idx="86">
                  <c:v>3.9281220199760547</c:v>
                </c:pt>
                <c:pt idx="87">
                  <c:v>1.7414308337490247</c:v>
                </c:pt>
                <c:pt idx="88">
                  <c:v>3.9208478432265714</c:v>
                </c:pt>
                <c:pt idx="89">
                  <c:v>2.7292647304498319</c:v>
                </c:pt>
                <c:pt idx="90">
                  <c:v>2.5431824585104623</c:v>
                </c:pt>
                <c:pt idx="91">
                  <c:v>-1.5360217281952693</c:v>
                </c:pt>
                <c:pt idx="92">
                  <c:v>2.9429684465158035</c:v>
                </c:pt>
                <c:pt idx="93">
                  <c:v>0.84323619108301884</c:v>
                </c:pt>
                <c:pt idx="94">
                  <c:v>4.5823640429621282</c:v>
                </c:pt>
                <c:pt idx="95">
                  <c:v>2.2490947135424877</c:v>
                </c:pt>
                <c:pt idx="96">
                  <c:v>1.6255278049674304</c:v>
                </c:pt>
                <c:pt idx="97">
                  <c:v>2.4902064695950576</c:v>
                </c:pt>
                <c:pt idx="98">
                  <c:v>6.2225734942300548E-2</c:v>
                </c:pt>
                <c:pt idx="99">
                  <c:v>2.7412799559683343</c:v>
                </c:pt>
                <c:pt idx="100">
                  <c:v>1.7672430339180201</c:v>
                </c:pt>
                <c:pt idx="101">
                  <c:v>4.5162427362476887</c:v>
                </c:pt>
                <c:pt idx="102">
                  <c:v>3.5000511355181674</c:v>
                </c:pt>
                <c:pt idx="103">
                  <c:v>-2.1067706033183642</c:v>
                </c:pt>
                <c:pt idx="104">
                  <c:v>3.948069197213111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264576"/>
        <c:axId val="96266112"/>
      </c:lineChart>
      <c:catAx>
        <c:axId val="9626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3000000"/>
          <a:lstStyle/>
          <a:p>
            <a:pPr>
              <a:defRPr sz="1200"/>
            </a:pPr>
            <a:endParaRPr lang="en-US"/>
          </a:p>
        </c:txPr>
        <c:crossAx val="96266112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96266112"/>
        <c:scaling>
          <c:orientation val="minMax"/>
        </c:scaling>
        <c:delete val="0"/>
        <c:axPos val="l"/>
        <c:majorGridlines>
          <c:spPr>
            <a:ln>
              <a:solidFill>
                <a:prstClr val="black">
                  <a:alpha val="2400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 b="0" i="0" u="none" strike="noStrike" baseline="0" dirty="0">
                    <a:solidFill>
                      <a:srgbClr val="000000"/>
                    </a:solidFill>
                    <a:latin typeface="+mn-lt"/>
                  </a:rPr>
                  <a:t>Percent Change from Previous Quarter</a:t>
                </a:r>
              </a:p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 b="0" i="0" u="none" strike="noStrike" baseline="0" dirty="0">
                    <a:solidFill>
                      <a:srgbClr val="000000"/>
                    </a:solidFill>
                    <a:latin typeface="+mn-lt"/>
                  </a:rPr>
                  <a:t>SAAR</a:t>
                </a:r>
              </a:p>
            </c:rich>
          </c:tx>
          <c:layout/>
          <c:overlay val="0"/>
        </c:title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6264576"/>
        <c:crosses val="autoZero"/>
        <c:crossBetween val="between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568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BF5E23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9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cat>
            <c:strRef>
              <c:f>Sheet1!$A$2:$A$21</c:f>
              <c:strCache>
                <c:ptCount val="20"/>
                <c:pt idx="0">
                  <c:v>96</c:v>
                </c:pt>
                <c:pt idx="1">
                  <c:v>97</c:v>
                </c:pt>
                <c:pt idx="2">
                  <c:v>98</c:v>
                </c:pt>
                <c:pt idx="3">
                  <c:v>99</c:v>
                </c:pt>
                <c:pt idx="4">
                  <c:v>00</c:v>
                </c:pt>
                <c:pt idx="5">
                  <c:v>01</c:v>
                </c:pt>
                <c:pt idx="6">
                  <c:v>02</c:v>
                </c:pt>
                <c:pt idx="7">
                  <c:v>03</c:v>
                </c:pt>
                <c:pt idx="8">
                  <c:v>04</c:v>
                </c:pt>
                <c:pt idx="9">
                  <c:v>05</c:v>
                </c:pt>
                <c:pt idx="10">
                  <c:v>06</c:v>
                </c:pt>
                <c:pt idx="11">
                  <c:v>07</c:v>
                </c:pt>
                <c:pt idx="12">
                  <c:v>08</c:v>
                </c:pt>
                <c:pt idx="13">
                  <c:v>09</c:v>
                </c:pt>
                <c:pt idx="14">
                  <c:v>10</c:v>
                </c:pt>
                <c:pt idx="15">
                  <c:v>11</c:v>
                </c:pt>
                <c:pt idx="16">
                  <c:v>12</c:v>
                </c:pt>
                <c:pt idx="17">
                  <c:v>13</c:v>
                </c:pt>
                <c:pt idx="18">
                  <c:v>14</c:v>
                </c:pt>
                <c:pt idx="19">
                  <c:v>15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-107.431</c:v>
                </c:pt>
                <c:pt idx="1">
                  <c:v>-21.884</c:v>
                </c:pt>
                <c:pt idx="2">
                  <c:v>69.27</c:v>
                </c:pt>
                <c:pt idx="3">
                  <c:v>125.61</c:v>
                </c:pt>
                <c:pt idx="4">
                  <c:v>236.24100000000001</c:v>
                </c:pt>
                <c:pt idx="5">
                  <c:v>128.23599999999999</c:v>
                </c:pt>
                <c:pt idx="6">
                  <c:v>-157.75800000000001</c:v>
                </c:pt>
                <c:pt idx="7">
                  <c:v>-377.58499999999998</c:v>
                </c:pt>
                <c:pt idx="8">
                  <c:v>-412.72699999999998</c:v>
                </c:pt>
                <c:pt idx="9">
                  <c:v>-318.346</c:v>
                </c:pt>
                <c:pt idx="10">
                  <c:v>-248.18100000000001</c:v>
                </c:pt>
                <c:pt idx="11">
                  <c:v>-160.70099999999999</c:v>
                </c:pt>
                <c:pt idx="12">
                  <c:v>-458.553</c:v>
                </c:pt>
                <c:pt idx="13">
                  <c:v>-1412.6880000000001</c:v>
                </c:pt>
                <c:pt idx="14">
                  <c:v>-1294.373</c:v>
                </c:pt>
                <c:pt idx="15">
                  <c:v>-1299.5930000000001</c:v>
                </c:pt>
                <c:pt idx="16">
                  <c:v>-1086.963</c:v>
                </c:pt>
                <c:pt idx="17">
                  <c:v>-680.28</c:v>
                </c:pt>
                <c:pt idx="18">
                  <c:v>-530.29999999999995</c:v>
                </c:pt>
                <c:pt idx="19">
                  <c:v>-515.29999999999995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96</c:v>
                </c:pt>
                <c:pt idx="1">
                  <c:v>97</c:v>
                </c:pt>
                <c:pt idx="2">
                  <c:v>98</c:v>
                </c:pt>
                <c:pt idx="3">
                  <c:v>99</c:v>
                </c:pt>
                <c:pt idx="4">
                  <c:v>00</c:v>
                </c:pt>
                <c:pt idx="5">
                  <c:v>01</c:v>
                </c:pt>
                <c:pt idx="6">
                  <c:v>02</c:v>
                </c:pt>
                <c:pt idx="7">
                  <c:v>03</c:v>
                </c:pt>
                <c:pt idx="8">
                  <c:v>04</c:v>
                </c:pt>
                <c:pt idx="9">
                  <c:v>05</c:v>
                </c:pt>
                <c:pt idx="10">
                  <c:v>06</c:v>
                </c:pt>
                <c:pt idx="11">
                  <c:v>07</c:v>
                </c:pt>
                <c:pt idx="12">
                  <c:v>08</c:v>
                </c:pt>
                <c:pt idx="13">
                  <c:v>09</c:v>
                </c:pt>
                <c:pt idx="14">
                  <c:v>10</c:v>
                </c:pt>
                <c:pt idx="15">
                  <c:v>11</c:v>
                </c:pt>
                <c:pt idx="16">
                  <c:v>12</c:v>
                </c:pt>
                <c:pt idx="17">
                  <c:v>13</c:v>
                </c:pt>
                <c:pt idx="18">
                  <c:v>14</c:v>
                </c:pt>
                <c:pt idx="19">
                  <c:v>15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18">
                  <c:v>0</c:v>
                </c:pt>
                <c:pt idx="1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"/>
        <c:axId val="131335296"/>
        <c:axId val="131337216"/>
      </c:barChart>
      <c:catAx>
        <c:axId val="131335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dirty="0" smtClean="0"/>
                  <a:t>Fiscal</a:t>
                </a:r>
                <a:r>
                  <a:rPr lang="en-US" sz="1400" b="0" baseline="0" dirty="0" smtClean="0"/>
                  <a:t> Year</a:t>
                </a:r>
                <a:endParaRPr lang="en-US" sz="14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131337216"/>
        <c:crosses val="autoZero"/>
        <c:auto val="1"/>
        <c:lblAlgn val="ctr"/>
        <c:lblOffset val="100"/>
        <c:noMultiLvlLbl val="0"/>
      </c:catAx>
      <c:valAx>
        <c:axId val="1313372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 dirty="0" smtClean="0"/>
                  <a:t>Billions of dollars</a:t>
                </a:r>
                <a:endParaRPr lang="en-US" sz="14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133529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83775639156195"/>
          <c:y val="4.1125351292503207E-2"/>
          <c:w val="0.74931843588995817"/>
          <c:h val="0.791194065372053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99Q1</c:v>
                </c:pt>
              </c:strCache>
            </c:strRef>
          </c:tx>
          <c:marker>
            <c:symbol val="none"/>
          </c:marker>
          <c:cat>
            <c:strRef>
              <c:f>Sheet1!$A$2:$A$41</c:f>
              <c:strCache>
                <c:ptCount val="2"/>
                <c:pt idx="0">
                  <c:v>U.S./Euro Foreign Exchange Rate</c:v>
                </c:pt>
                <c:pt idx="1">
                  <c:v>Exports less Imports</c:v>
                </c:pt>
              </c:strCache>
            </c:strRef>
          </c:cat>
          <c:val>
            <c:numRef>
              <c:f>Sheet1!$B$2:$B$41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386752"/>
        <c:axId val="131388544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99Q2</c:v>
                </c:pt>
              </c:strCache>
            </c:strRef>
          </c:tx>
          <c:marker>
            <c:symbol val="none"/>
          </c:marker>
          <c:cat>
            <c:strRef>
              <c:f>Sheet1!$A$2:$A$41</c:f>
              <c:strCache>
                <c:ptCount val="2"/>
                <c:pt idx="0">
                  <c:v>U.S./Euro Foreign Exchange Rate</c:v>
                </c:pt>
                <c:pt idx="1">
                  <c:v>Exports less Imports</c:v>
                </c:pt>
              </c:strCache>
            </c:strRef>
          </c:cat>
          <c:val>
            <c:numRef>
              <c:f>Sheet1!$C$2:$C$41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390464"/>
        <c:axId val="131396352"/>
      </c:lineChart>
      <c:catAx>
        <c:axId val="13138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39"/>
            </a:pPr>
            <a:endParaRPr lang="en-US"/>
          </a:p>
        </c:txPr>
        <c:crossAx val="131388544"/>
        <c:crosses val="autoZero"/>
        <c:auto val="1"/>
        <c:lblAlgn val="ctr"/>
        <c:lblOffset val="100"/>
        <c:tickLblSkip val="3"/>
        <c:noMultiLvlLbl val="0"/>
      </c:catAx>
      <c:valAx>
        <c:axId val="131388544"/>
        <c:scaling>
          <c:orientation val="minMax"/>
        </c:scaling>
        <c:delete val="0"/>
        <c:axPos val="l"/>
        <c:majorGridlines>
          <c:spPr>
            <a:ln>
              <a:solidFill>
                <a:prstClr val="black">
                  <a:lumMod val="65000"/>
                  <a:lumOff val="35000"/>
                  <a:alpha val="2400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94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Exchange Rate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39"/>
            </a:pPr>
            <a:endParaRPr lang="en-US"/>
          </a:p>
        </c:txPr>
        <c:crossAx val="131386752"/>
        <c:crosses val="autoZero"/>
        <c:crossBetween val="between"/>
      </c:valAx>
      <c:catAx>
        <c:axId val="131390464"/>
        <c:scaling>
          <c:orientation val="minMax"/>
        </c:scaling>
        <c:delete val="1"/>
        <c:axPos val="b"/>
        <c:majorTickMark val="out"/>
        <c:minorTickMark val="none"/>
        <c:tickLblPos val="none"/>
        <c:crossAx val="131396352"/>
        <c:crosses val="autoZero"/>
        <c:auto val="1"/>
        <c:lblAlgn val="ctr"/>
        <c:lblOffset val="100"/>
        <c:noMultiLvlLbl val="0"/>
      </c:catAx>
      <c:valAx>
        <c:axId val="13139635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39"/>
            </a:pPr>
            <a:endParaRPr lang="en-US"/>
          </a:p>
        </c:txPr>
        <c:crossAx val="131390464"/>
        <c:crosses val="max"/>
        <c:crossBetween val="between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41607245160345113"/>
          <c:y val="0.38550369945478991"/>
          <c:w val="9.2592296521310548E-3"/>
          <c:h val="7.7168830717351524E-3"/>
        </c:manualLayout>
      </c:layout>
      <c:overlay val="0"/>
      <c:spPr>
        <a:solidFill>
          <a:schemeClr val="bg1"/>
        </a:solidFill>
        <a:ln>
          <a:solidFill>
            <a:schemeClr val="tx1">
              <a:lumMod val="65000"/>
              <a:lumOff val="35000"/>
            </a:schemeClr>
          </a:solidFill>
        </a:ln>
      </c:spPr>
      <c:txPr>
        <a:bodyPr/>
        <a:lstStyle/>
        <a:p>
          <a:pPr>
            <a:defRPr sz="1417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596"/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07075202556202"/>
          <c:y val="4.9960875984251973E-2"/>
          <c:w val="0.76511126326600465"/>
          <c:h val="0.8189666967858525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Exports less Imports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Sheet1!$A$2:$A$62</c:f>
              <c:strCache>
                <c:ptCount val="61"/>
                <c:pt idx="0">
                  <c:v>99Q1</c:v>
                </c:pt>
                <c:pt idx="1">
                  <c:v>99Q2</c:v>
                </c:pt>
                <c:pt idx="2">
                  <c:v>99Q3</c:v>
                </c:pt>
                <c:pt idx="3">
                  <c:v>99Q4</c:v>
                </c:pt>
                <c:pt idx="4">
                  <c:v>00Q1</c:v>
                </c:pt>
                <c:pt idx="5">
                  <c:v>00Q2</c:v>
                </c:pt>
                <c:pt idx="6">
                  <c:v>00Q3</c:v>
                </c:pt>
                <c:pt idx="7">
                  <c:v>00Q4</c:v>
                </c:pt>
                <c:pt idx="8">
                  <c:v>01Q1</c:v>
                </c:pt>
                <c:pt idx="9">
                  <c:v>01Q2</c:v>
                </c:pt>
                <c:pt idx="10">
                  <c:v>01Q3</c:v>
                </c:pt>
                <c:pt idx="11">
                  <c:v>01Q4</c:v>
                </c:pt>
                <c:pt idx="12">
                  <c:v>02Q1</c:v>
                </c:pt>
                <c:pt idx="13">
                  <c:v>02Q2</c:v>
                </c:pt>
                <c:pt idx="14">
                  <c:v>02Q3</c:v>
                </c:pt>
                <c:pt idx="15">
                  <c:v>02Q4</c:v>
                </c:pt>
                <c:pt idx="16">
                  <c:v>03Q1</c:v>
                </c:pt>
                <c:pt idx="17">
                  <c:v>03Q2</c:v>
                </c:pt>
                <c:pt idx="18">
                  <c:v>03Q3</c:v>
                </c:pt>
                <c:pt idx="19">
                  <c:v>03Q4</c:v>
                </c:pt>
                <c:pt idx="20">
                  <c:v>04Q1</c:v>
                </c:pt>
                <c:pt idx="21">
                  <c:v>04Q2</c:v>
                </c:pt>
                <c:pt idx="22">
                  <c:v>04Q3</c:v>
                </c:pt>
                <c:pt idx="23">
                  <c:v>04Q4</c:v>
                </c:pt>
                <c:pt idx="24">
                  <c:v>05Q1</c:v>
                </c:pt>
                <c:pt idx="25">
                  <c:v>05Q2</c:v>
                </c:pt>
                <c:pt idx="26">
                  <c:v>05Q3</c:v>
                </c:pt>
                <c:pt idx="27">
                  <c:v>05Q4</c:v>
                </c:pt>
                <c:pt idx="28">
                  <c:v>06Q1</c:v>
                </c:pt>
                <c:pt idx="29">
                  <c:v>06Q2</c:v>
                </c:pt>
                <c:pt idx="30">
                  <c:v>06Q3</c:v>
                </c:pt>
                <c:pt idx="31">
                  <c:v>06Q4</c:v>
                </c:pt>
                <c:pt idx="32">
                  <c:v>07Q1</c:v>
                </c:pt>
                <c:pt idx="33">
                  <c:v>07Q2</c:v>
                </c:pt>
                <c:pt idx="34">
                  <c:v>07Q3</c:v>
                </c:pt>
                <c:pt idx="35">
                  <c:v>07Q4</c:v>
                </c:pt>
                <c:pt idx="36">
                  <c:v>08Q1</c:v>
                </c:pt>
                <c:pt idx="37">
                  <c:v>08Q2</c:v>
                </c:pt>
                <c:pt idx="38">
                  <c:v>08Q3</c:v>
                </c:pt>
                <c:pt idx="39">
                  <c:v>08Q4</c:v>
                </c:pt>
                <c:pt idx="40">
                  <c:v>09Q1</c:v>
                </c:pt>
                <c:pt idx="41">
                  <c:v>09Q2</c:v>
                </c:pt>
                <c:pt idx="42">
                  <c:v>09Q3</c:v>
                </c:pt>
                <c:pt idx="43">
                  <c:v>09Q4</c:v>
                </c:pt>
                <c:pt idx="44">
                  <c:v>10Q1</c:v>
                </c:pt>
                <c:pt idx="45">
                  <c:v>10Q2</c:v>
                </c:pt>
                <c:pt idx="46">
                  <c:v>10Q3</c:v>
                </c:pt>
                <c:pt idx="47">
                  <c:v>10Q4</c:v>
                </c:pt>
                <c:pt idx="48">
                  <c:v>11Q1</c:v>
                </c:pt>
                <c:pt idx="49">
                  <c:v>11Q2</c:v>
                </c:pt>
                <c:pt idx="50">
                  <c:v>11Q3</c:v>
                </c:pt>
                <c:pt idx="51">
                  <c:v>11Q4</c:v>
                </c:pt>
                <c:pt idx="52">
                  <c:v>12Q1</c:v>
                </c:pt>
                <c:pt idx="53">
                  <c:v>12Q2</c:v>
                </c:pt>
                <c:pt idx="54">
                  <c:v>12Q3</c:v>
                </c:pt>
                <c:pt idx="55">
                  <c:v>12Q4</c:v>
                </c:pt>
                <c:pt idx="56">
                  <c:v>13Q1</c:v>
                </c:pt>
                <c:pt idx="57">
                  <c:v>13Q2</c:v>
                </c:pt>
                <c:pt idx="58">
                  <c:v>13Q3</c:v>
                </c:pt>
                <c:pt idx="59">
                  <c:v>13Q4</c:v>
                </c:pt>
                <c:pt idx="60">
                  <c:v>14Q1</c:v>
                </c:pt>
              </c:strCache>
            </c:strRef>
          </c:cat>
          <c:val>
            <c:numRef>
              <c:f>Sheet1!$B$2:$B$62</c:f>
              <c:numCache>
                <c:formatCode>0.000</c:formatCode>
                <c:ptCount val="61"/>
                <c:pt idx="0">
                  <c:v>-342.70299999999997</c:v>
                </c:pt>
                <c:pt idx="1">
                  <c:v>-377.09199999999998</c:v>
                </c:pt>
                <c:pt idx="2">
                  <c:v>-402.84399999999999</c:v>
                </c:pt>
                <c:pt idx="3">
                  <c:v>-406.60399999999998</c:v>
                </c:pt>
                <c:pt idx="4">
                  <c:v>-454.07600000000002</c:v>
                </c:pt>
                <c:pt idx="5">
                  <c:v>-467.48200000000003</c:v>
                </c:pt>
                <c:pt idx="6">
                  <c:v>-497.23899999999998</c:v>
                </c:pt>
                <c:pt idx="7">
                  <c:v>-511.95600000000002</c:v>
                </c:pt>
                <c:pt idx="8">
                  <c:v>-497.10199999999998</c:v>
                </c:pt>
                <c:pt idx="9">
                  <c:v>-488.11700000000002</c:v>
                </c:pt>
                <c:pt idx="10">
                  <c:v>-509.20800000000003</c:v>
                </c:pt>
                <c:pt idx="11">
                  <c:v>-522.32299999999998</c:v>
                </c:pt>
                <c:pt idx="12">
                  <c:v>-545.71500000000003</c:v>
                </c:pt>
                <c:pt idx="13">
                  <c:v>-569.96699999999998</c:v>
                </c:pt>
                <c:pt idx="14">
                  <c:v>-589.24400000000003</c:v>
                </c:pt>
                <c:pt idx="15">
                  <c:v>-634.53300000000002</c:v>
                </c:pt>
                <c:pt idx="16">
                  <c:v>-622.69100000000003</c:v>
                </c:pt>
                <c:pt idx="17">
                  <c:v>-650.68399999999997</c:v>
                </c:pt>
                <c:pt idx="18">
                  <c:v>-639.06200000000001</c:v>
                </c:pt>
                <c:pt idx="19">
                  <c:v>-653.87699999999995</c:v>
                </c:pt>
                <c:pt idx="20">
                  <c:v>-676.00699999999995</c:v>
                </c:pt>
                <c:pt idx="21">
                  <c:v>-732.55899999999997</c:v>
                </c:pt>
                <c:pt idx="22">
                  <c:v>-749.34500000000003</c:v>
                </c:pt>
                <c:pt idx="23">
                  <c:v>-769.58900000000006</c:v>
                </c:pt>
                <c:pt idx="24">
                  <c:v>-773.41300000000001</c:v>
                </c:pt>
                <c:pt idx="25">
                  <c:v>-765.64300000000003</c:v>
                </c:pt>
                <c:pt idx="26">
                  <c:v>-770.423</c:v>
                </c:pt>
                <c:pt idx="27">
                  <c:v>-799.02700000000004</c:v>
                </c:pt>
                <c:pt idx="28">
                  <c:v>-792.32799999999997</c:v>
                </c:pt>
                <c:pt idx="29">
                  <c:v>-790.471</c:v>
                </c:pt>
                <c:pt idx="30">
                  <c:v>-813.37900000000002</c:v>
                </c:pt>
                <c:pt idx="31">
                  <c:v>-748.60900000000004</c:v>
                </c:pt>
                <c:pt idx="32">
                  <c:v>-765.31700000000001</c:v>
                </c:pt>
                <c:pt idx="33">
                  <c:v>-746.54499999999996</c:v>
                </c:pt>
                <c:pt idx="34">
                  <c:v>-691.16399999999999</c:v>
                </c:pt>
                <c:pt idx="35">
                  <c:v>-611.18899999999996</c:v>
                </c:pt>
                <c:pt idx="36">
                  <c:v>-611.16399999999999</c:v>
                </c:pt>
                <c:pt idx="37">
                  <c:v>-539.88300000000004</c:v>
                </c:pt>
                <c:pt idx="38">
                  <c:v>-512.41399999999999</c:v>
                </c:pt>
                <c:pt idx="39">
                  <c:v>-524.01499999999999</c:v>
                </c:pt>
                <c:pt idx="40">
                  <c:v>-447.05399999999997</c:v>
                </c:pt>
                <c:pt idx="41">
                  <c:v>-360.09800000000001</c:v>
                </c:pt>
                <c:pt idx="42">
                  <c:v>-380.40600000000001</c:v>
                </c:pt>
                <c:pt idx="43">
                  <c:v>-381.24900000000002</c:v>
                </c:pt>
                <c:pt idx="44">
                  <c:v>-413.55599999999998</c:v>
                </c:pt>
                <c:pt idx="45">
                  <c:v>-474.32</c:v>
                </c:pt>
                <c:pt idx="46">
                  <c:v>-504.85</c:v>
                </c:pt>
                <c:pt idx="47">
                  <c:v>-457.48</c:v>
                </c:pt>
                <c:pt idx="48">
                  <c:v>-456.54199999999997</c:v>
                </c:pt>
                <c:pt idx="49">
                  <c:v>-438.33600000000001</c:v>
                </c:pt>
                <c:pt idx="50">
                  <c:v>-433.92899999999997</c:v>
                </c:pt>
                <c:pt idx="51">
                  <c:v>-454.69099999999997</c:v>
                </c:pt>
                <c:pt idx="52">
                  <c:v>-439.23099999999999</c:v>
                </c:pt>
                <c:pt idx="53">
                  <c:v>-435.30099999999999</c:v>
                </c:pt>
                <c:pt idx="54">
                  <c:v>-436.47500000000002</c:v>
                </c:pt>
                <c:pt idx="55">
                  <c:v>-412.06400000000002</c:v>
                </c:pt>
                <c:pt idx="56">
                  <c:v>-422.29</c:v>
                </c:pt>
                <c:pt idx="57">
                  <c:v>-424.423</c:v>
                </c:pt>
                <c:pt idx="58">
                  <c:v>-419.76299999999998</c:v>
                </c:pt>
                <c:pt idx="59">
                  <c:v>-382.77499999999998</c:v>
                </c:pt>
                <c:pt idx="60">
                  <c:v>-418.90600000000001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527424"/>
        <c:axId val="131528960"/>
      </c:lineChart>
      <c:catAx>
        <c:axId val="13152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0"/>
          <a:lstStyle/>
          <a:p>
            <a:pPr>
              <a:defRPr sz="1200"/>
            </a:pPr>
            <a:endParaRPr lang="en-US"/>
          </a:p>
        </c:txPr>
        <c:crossAx val="131528960"/>
        <c:crosses val="autoZero"/>
        <c:auto val="1"/>
        <c:lblAlgn val="ctr"/>
        <c:lblOffset val="100"/>
        <c:tickLblSkip val="4"/>
        <c:noMultiLvlLbl val="0"/>
      </c:catAx>
      <c:valAx>
        <c:axId val="131528960"/>
        <c:scaling>
          <c:orientation val="minMax"/>
          <c:max val="-200"/>
        </c:scaling>
        <c:delete val="0"/>
        <c:axPos val="l"/>
        <c:majorGridlines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0" i="0" u="none" strike="noStrike" kern="1200" baseline="0">
                    <a:solidFill>
                      <a:srgbClr val="000000"/>
                    </a:solidFill>
                    <a:latin typeface="+mn-lt"/>
                    <a:ea typeface="Calibri"/>
                    <a:cs typeface="Arial" pitchFamily="34" charset="0"/>
                  </a:defRPr>
                </a:pPr>
                <a:r>
                  <a:rPr lang="en-US" sz="1200" b="0" i="0" baseline="0" dirty="0" smtClean="0">
                    <a:effectLst/>
                  </a:rPr>
                  <a:t>Exports - Imports, Billions of Chained 2009 Dollars</a:t>
                </a:r>
                <a:endParaRPr lang="en-US" sz="1200" dirty="0" smtClean="0">
                  <a:effectLst/>
                </a:endParaRPr>
              </a:p>
            </c:rich>
          </c:tx>
          <c:layout>
            <c:manualLayout>
              <c:xMode val="edge"/>
              <c:yMode val="edge"/>
              <c:x val="4.6904028300810224E-2"/>
              <c:y val="7.6120218579234969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1527424"/>
        <c:crosses val="autoZero"/>
        <c:crossBetween val="between"/>
      </c:valAx>
      <c:spPr>
        <a:noFill/>
        <a:ln w="25381"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7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11614173228347"/>
          <c:y val="4.1125351292503207E-2"/>
          <c:w val="0.6779801743532059"/>
          <c:h val="0.8074146390865127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U.S. Imports of Crude Oil (Left Axis)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Sheet1!$A$2:$A$95</c:f>
              <c:numCache>
                <c:formatCode>yyyy</c:formatCode>
                <c:ptCount val="94"/>
                <c:pt idx="0">
                  <c:v>7487</c:v>
                </c:pt>
                <c:pt idx="1">
                  <c:v>7852</c:v>
                </c:pt>
                <c:pt idx="2">
                  <c:v>8217</c:v>
                </c:pt>
                <c:pt idx="3">
                  <c:v>8582</c:v>
                </c:pt>
                <c:pt idx="4">
                  <c:v>8948</c:v>
                </c:pt>
                <c:pt idx="5">
                  <c:v>9313</c:v>
                </c:pt>
                <c:pt idx="6">
                  <c:v>9678</c:v>
                </c:pt>
                <c:pt idx="7">
                  <c:v>10043</c:v>
                </c:pt>
                <c:pt idx="8">
                  <c:v>10409</c:v>
                </c:pt>
                <c:pt idx="9">
                  <c:v>10774</c:v>
                </c:pt>
                <c:pt idx="10">
                  <c:v>11139</c:v>
                </c:pt>
                <c:pt idx="11">
                  <c:v>11504</c:v>
                </c:pt>
                <c:pt idx="12">
                  <c:v>11870</c:v>
                </c:pt>
                <c:pt idx="13">
                  <c:v>12235</c:v>
                </c:pt>
                <c:pt idx="14">
                  <c:v>12600</c:v>
                </c:pt>
                <c:pt idx="15">
                  <c:v>12965</c:v>
                </c:pt>
                <c:pt idx="16">
                  <c:v>13331</c:v>
                </c:pt>
                <c:pt idx="17">
                  <c:v>13696</c:v>
                </c:pt>
                <c:pt idx="18">
                  <c:v>14061</c:v>
                </c:pt>
                <c:pt idx="19">
                  <c:v>14426</c:v>
                </c:pt>
                <c:pt idx="20">
                  <c:v>14792</c:v>
                </c:pt>
                <c:pt idx="21">
                  <c:v>15157</c:v>
                </c:pt>
                <c:pt idx="22">
                  <c:v>15522</c:v>
                </c:pt>
                <c:pt idx="23">
                  <c:v>15887</c:v>
                </c:pt>
                <c:pt idx="24">
                  <c:v>16253</c:v>
                </c:pt>
                <c:pt idx="25">
                  <c:v>16618</c:v>
                </c:pt>
                <c:pt idx="26">
                  <c:v>16983</c:v>
                </c:pt>
                <c:pt idx="27">
                  <c:v>17348</c:v>
                </c:pt>
                <c:pt idx="28">
                  <c:v>17714</c:v>
                </c:pt>
                <c:pt idx="29">
                  <c:v>18079</c:v>
                </c:pt>
                <c:pt idx="30">
                  <c:v>18444</c:v>
                </c:pt>
                <c:pt idx="31">
                  <c:v>18809</c:v>
                </c:pt>
                <c:pt idx="32">
                  <c:v>19175</c:v>
                </c:pt>
                <c:pt idx="33">
                  <c:v>19540</c:v>
                </c:pt>
                <c:pt idx="34">
                  <c:v>19905</c:v>
                </c:pt>
                <c:pt idx="35">
                  <c:v>20270</c:v>
                </c:pt>
                <c:pt idx="36">
                  <c:v>20636</c:v>
                </c:pt>
                <c:pt idx="37">
                  <c:v>21001</c:v>
                </c:pt>
                <c:pt idx="38">
                  <c:v>21366</c:v>
                </c:pt>
                <c:pt idx="39">
                  <c:v>21731</c:v>
                </c:pt>
                <c:pt idx="40">
                  <c:v>22097</c:v>
                </c:pt>
                <c:pt idx="41">
                  <c:v>22462</c:v>
                </c:pt>
                <c:pt idx="42">
                  <c:v>22827</c:v>
                </c:pt>
                <c:pt idx="43">
                  <c:v>23192</c:v>
                </c:pt>
                <c:pt idx="44">
                  <c:v>23558</c:v>
                </c:pt>
                <c:pt idx="45">
                  <c:v>23923</c:v>
                </c:pt>
                <c:pt idx="46">
                  <c:v>24288</c:v>
                </c:pt>
                <c:pt idx="47">
                  <c:v>24653</c:v>
                </c:pt>
                <c:pt idx="48">
                  <c:v>25019</c:v>
                </c:pt>
                <c:pt idx="49">
                  <c:v>25384</c:v>
                </c:pt>
                <c:pt idx="50">
                  <c:v>25749</c:v>
                </c:pt>
                <c:pt idx="51">
                  <c:v>26114</c:v>
                </c:pt>
                <c:pt idx="52">
                  <c:v>26480</c:v>
                </c:pt>
                <c:pt idx="53">
                  <c:v>26845</c:v>
                </c:pt>
                <c:pt idx="54">
                  <c:v>27210</c:v>
                </c:pt>
                <c:pt idx="55">
                  <c:v>27575</c:v>
                </c:pt>
                <c:pt idx="56">
                  <c:v>27941</c:v>
                </c:pt>
                <c:pt idx="57">
                  <c:v>28306</c:v>
                </c:pt>
                <c:pt idx="58">
                  <c:v>28671</c:v>
                </c:pt>
                <c:pt idx="59">
                  <c:v>29036</c:v>
                </c:pt>
                <c:pt idx="60">
                  <c:v>29402</c:v>
                </c:pt>
                <c:pt idx="61">
                  <c:v>29767</c:v>
                </c:pt>
                <c:pt idx="62">
                  <c:v>30132</c:v>
                </c:pt>
                <c:pt idx="63">
                  <c:v>30497</c:v>
                </c:pt>
                <c:pt idx="64">
                  <c:v>30863</c:v>
                </c:pt>
                <c:pt idx="65">
                  <c:v>31228</c:v>
                </c:pt>
                <c:pt idx="66">
                  <c:v>31593</c:v>
                </c:pt>
                <c:pt idx="67">
                  <c:v>31958</c:v>
                </c:pt>
                <c:pt idx="68">
                  <c:v>32324</c:v>
                </c:pt>
                <c:pt idx="69">
                  <c:v>32689</c:v>
                </c:pt>
                <c:pt idx="70">
                  <c:v>33054</c:v>
                </c:pt>
                <c:pt idx="71">
                  <c:v>33419</c:v>
                </c:pt>
                <c:pt idx="72">
                  <c:v>33785</c:v>
                </c:pt>
                <c:pt idx="73">
                  <c:v>34150</c:v>
                </c:pt>
                <c:pt idx="74">
                  <c:v>34515</c:v>
                </c:pt>
                <c:pt idx="75">
                  <c:v>34880</c:v>
                </c:pt>
                <c:pt idx="76">
                  <c:v>35246</c:v>
                </c:pt>
                <c:pt idx="77">
                  <c:v>35611</c:v>
                </c:pt>
                <c:pt idx="78">
                  <c:v>35976</c:v>
                </c:pt>
                <c:pt idx="79">
                  <c:v>36341</c:v>
                </c:pt>
                <c:pt idx="80">
                  <c:v>36707</c:v>
                </c:pt>
                <c:pt idx="81">
                  <c:v>37072</c:v>
                </c:pt>
                <c:pt idx="82">
                  <c:v>37437</c:v>
                </c:pt>
                <c:pt idx="83">
                  <c:v>37802</c:v>
                </c:pt>
                <c:pt idx="84">
                  <c:v>38168</c:v>
                </c:pt>
                <c:pt idx="85">
                  <c:v>38533</c:v>
                </c:pt>
                <c:pt idx="86">
                  <c:v>38898</c:v>
                </c:pt>
                <c:pt idx="87">
                  <c:v>39263</c:v>
                </c:pt>
                <c:pt idx="88">
                  <c:v>39629</c:v>
                </c:pt>
                <c:pt idx="89">
                  <c:v>39994</c:v>
                </c:pt>
                <c:pt idx="90">
                  <c:v>40359</c:v>
                </c:pt>
                <c:pt idx="91">
                  <c:v>40724</c:v>
                </c:pt>
                <c:pt idx="92">
                  <c:v>41090</c:v>
                </c:pt>
                <c:pt idx="93">
                  <c:v>41455</c:v>
                </c:pt>
              </c:numCache>
            </c:numRef>
          </c:cat>
          <c:val>
            <c:numRef>
              <c:f>Sheet1!$B$2:$B$95</c:f>
              <c:numCache>
                <c:formatCode>0</c:formatCode>
                <c:ptCount val="94"/>
                <c:pt idx="0">
                  <c:v>106175</c:v>
                </c:pt>
                <c:pt idx="1">
                  <c:v>125364</c:v>
                </c:pt>
                <c:pt idx="2">
                  <c:v>127308</c:v>
                </c:pt>
                <c:pt idx="3">
                  <c:v>82015</c:v>
                </c:pt>
                <c:pt idx="4">
                  <c:v>77775</c:v>
                </c:pt>
                <c:pt idx="5">
                  <c:v>61824</c:v>
                </c:pt>
                <c:pt idx="6">
                  <c:v>60382</c:v>
                </c:pt>
                <c:pt idx="7">
                  <c:v>58449</c:v>
                </c:pt>
                <c:pt idx="8">
                  <c:v>79767</c:v>
                </c:pt>
                <c:pt idx="9">
                  <c:v>78933</c:v>
                </c:pt>
                <c:pt idx="10">
                  <c:v>62129</c:v>
                </c:pt>
                <c:pt idx="11">
                  <c:v>47250</c:v>
                </c:pt>
                <c:pt idx="12">
                  <c:v>44682</c:v>
                </c:pt>
                <c:pt idx="13">
                  <c:v>31893</c:v>
                </c:pt>
                <c:pt idx="14">
                  <c:v>35458</c:v>
                </c:pt>
                <c:pt idx="15">
                  <c:v>32239</c:v>
                </c:pt>
                <c:pt idx="16">
                  <c:v>32327</c:v>
                </c:pt>
                <c:pt idx="17">
                  <c:v>27484</c:v>
                </c:pt>
                <c:pt idx="18">
                  <c:v>26412</c:v>
                </c:pt>
                <c:pt idx="19">
                  <c:v>33095</c:v>
                </c:pt>
                <c:pt idx="20">
                  <c:v>42662</c:v>
                </c:pt>
                <c:pt idx="21">
                  <c:v>50606</c:v>
                </c:pt>
                <c:pt idx="22">
                  <c:v>12297</c:v>
                </c:pt>
                <c:pt idx="23">
                  <c:v>13833</c:v>
                </c:pt>
                <c:pt idx="24">
                  <c:v>44815</c:v>
                </c:pt>
                <c:pt idx="25">
                  <c:v>74337</c:v>
                </c:pt>
                <c:pt idx="26">
                  <c:v>86066</c:v>
                </c:pt>
                <c:pt idx="27">
                  <c:v>97532</c:v>
                </c:pt>
                <c:pt idx="28">
                  <c:v>129093</c:v>
                </c:pt>
                <c:pt idx="29">
                  <c:v>153686</c:v>
                </c:pt>
                <c:pt idx="30">
                  <c:v>177714</c:v>
                </c:pt>
                <c:pt idx="31">
                  <c:v>179073</c:v>
                </c:pt>
                <c:pt idx="32">
                  <c:v>209591</c:v>
                </c:pt>
                <c:pt idx="33">
                  <c:v>236455</c:v>
                </c:pt>
                <c:pt idx="34">
                  <c:v>239479</c:v>
                </c:pt>
                <c:pt idx="35">
                  <c:v>285421</c:v>
                </c:pt>
                <c:pt idx="36">
                  <c:v>341833</c:v>
                </c:pt>
                <c:pt idx="37">
                  <c:v>373255</c:v>
                </c:pt>
                <c:pt idx="38">
                  <c:v>348007</c:v>
                </c:pt>
                <c:pt idx="39">
                  <c:v>352344</c:v>
                </c:pt>
                <c:pt idx="40">
                  <c:v>371575</c:v>
                </c:pt>
                <c:pt idx="41">
                  <c:v>381548</c:v>
                </c:pt>
                <c:pt idx="42">
                  <c:v>411039</c:v>
                </c:pt>
                <c:pt idx="43">
                  <c:v>412660</c:v>
                </c:pt>
                <c:pt idx="44">
                  <c:v>438643</c:v>
                </c:pt>
                <c:pt idx="45">
                  <c:v>452040</c:v>
                </c:pt>
                <c:pt idx="46">
                  <c:v>447120</c:v>
                </c:pt>
                <c:pt idx="47">
                  <c:v>411649</c:v>
                </c:pt>
                <c:pt idx="48">
                  <c:v>472323</c:v>
                </c:pt>
                <c:pt idx="49">
                  <c:v>514114</c:v>
                </c:pt>
                <c:pt idx="50">
                  <c:v>483293</c:v>
                </c:pt>
                <c:pt idx="51">
                  <c:v>613417</c:v>
                </c:pt>
                <c:pt idx="52">
                  <c:v>811135</c:v>
                </c:pt>
                <c:pt idx="53">
                  <c:v>1183996</c:v>
                </c:pt>
                <c:pt idx="54">
                  <c:v>1269155</c:v>
                </c:pt>
                <c:pt idx="55">
                  <c:v>1498181</c:v>
                </c:pt>
                <c:pt idx="56">
                  <c:v>1935012</c:v>
                </c:pt>
                <c:pt idx="57">
                  <c:v>2414327</c:v>
                </c:pt>
                <c:pt idx="58">
                  <c:v>2319826</c:v>
                </c:pt>
                <c:pt idx="59">
                  <c:v>2379541</c:v>
                </c:pt>
                <c:pt idx="60">
                  <c:v>1926162</c:v>
                </c:pt>
                <c:pt idx="61">
                  <c:v>1604703</c:v>
                </c:pt>
                <c:pt idx="62">
                  <c:v>1273214</c:v>
                </c:pt>
                <c:pt idx="63">
                  <c:v>1215225</c:v>
                </c:pt>
                <c:pt idx="64">
                  <c:v>1253949</c:v>
                </c:pt>
                <c:pt idx="65">
                  <c:v>1168297</c:v>
                </c:pt>
                <c:pt idx="66">
                  <c:v>1524978</c:v>
                </c:pt>
                <c:pt idx="67">
                  <c:v>1705922</c:v>
                </c:pt>
                <c:pt idx="68">
                  <c:v>1869005</c:v>
                </c:pt>
                <c:pt idx="69">
                  <c:v>2132761</c:v>
                </c:pt>
                <c:pt idx="70">
                  <c:v>2151387</c:v>
                </c:pt>
                <c:pt idx="71">
                  <c:v>2110532</c:v>
                </c:pt>
                <c:pt idx="72">
                  <c:v>2226341</c:v>
                </c:pt>
                <c:pt idx="73">
                  <c:v>2477230</c:v>
                </c:pt>
                <c:pt idx="74">
                  <c:v>2578072</c:v>
                </c:pt>
                <c:pt idx="75">
                  <c:v>2638810</c:v>
                </c:pt>
                <c:pt idx="76">
                  <c:v>2747839</c:v>
                </c:pt>
                <c:pt idx="77">
                  <c:v>3002299</c:v>
                </c:pt>
                <c:pt idx="78">
                  <c:v>3177584</c:v>
                </c:pt>
                <c:pt idx="79">
                  <c:v>3186663</c:v>
                </c:pt>
                <c:pt idx="80">
                  <c:v>3319816</c:v>
                </c:pt>
                <c:pt idx="81">
                  <c:v>3404894</c:v>
                </c:pt>
                <c:pt idx="82">
                  <c:v>3336175</c:v>
                </c:pt>
                <c:pt idx="83">
                  <c:v>3527696</c:v>
                </c:pt>
                <c:pt idx="84">
                  <c:v>3692063</c:v>
                </c:pt>
                <c:pt idx="85">
                  <c:v>3695971</c:v>
                </c:pt>
                <c:pt idx="86">
                  <c:v>3693081</c:v>
                </c:pt>
                <c:pt idx="87">
                  <c:v>3661404</c:v>
                </c:pt>
                <c:pt idx="88">
                  <c:v>3580694</c:v>
                </c:pt>
                <c:pt idx="89">
                  <c:v>3289675</c:v>
                </c:pt>
                <c:pt idx="90">
                  <c:v>3362856</c:v>
                </c:pt>
                <c:pt idx="91">
                  <c:v>3261422</c:v>
                </c:pt>
                <c:pt idx="92">
                  <c:v>3120755</c:v>
                </c:pt>
                <c:pt idx="93">
                  <c:v>2817325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891584"/>
        <c:axId val="131893120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U.S. Field Production of Crude Oil (Right Axis)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numRef>
              <c:f>Sheet1!$A$2:$A$95</c:f>
              <c:numCache>
                <c:formatCode>yyyy</c:formatCode>
                <c:ptCount val="94"/>
                <c:pt idx="0">
                  <c:v>7487</c:v>
                </c:pt>
                <c:pt idx="1">
                  <c:v>7852</c:v>
                </c:pt>
                <c:pt idx="2">
                  <c:v>8217</c:v>
                </c:pt>
                <c:pt idx="3">
                  <c:v>8582</c:v>
                </c:pt>
                <c:pt idx="4">
                  <c:v>8948</c:v>
                </c:pt>
                <c:pt idx="5">
                  <c:v>9313</c:v>
                </c:pt>
                <c:pt idx="6">
                  <c:v>9678</c:v>
                </c:pt>
                <c:pt idx="7">
                  <c:v>10043</c:v>
                </c:pt>
                <c:pt idx="8">
                  <c:v>10409</c:v>
                </c:pt>
                <c:pt idx="9">
                  <c:v>10774</c:v>
                </c:pt>
                <c:pt idx="10">
                  <c:v>11139</c:v>
                </c:pt>
                <c:pt idx="11">
                  <c:v>11504</c:v>
                </c:pt>
                <c:pt idx="12">
                  <c:v>11870</c:v>
                </c:pt>
                <c:pt idx="13">
                  <c:v>12235</c:v>
                </c:pt>
                <c:pt idx="14">
                  <c:v>12600</c:v>
                </c:pt>
                <c:pt idx="15">
                  <c:v>12965</c:v>
                </c:pt>
                <c:pt idx="16">
                  <c:v>13331</c:v>
                </c:pt>
                <c:pt idx="17">
                  <c:v>13696</c:v>
                </c:pt>
                <c:pt idx="18">
                  <c:v>14061</c:v>
                </c:pt>
                <c:pt idx="19">
                  <c:v>14426</c:v>
                </c:pt>
                <c:pt idx="20">
                  <c:v>14792</c:v>
                </c:pt>
                <c:pt idx="21">
                  <c:v>15157</c:v>
                </c:pt>
                <c:pt idx="22">
                  <c:v>15522</c:v>
                </c:pt>
                <c:pt idx="23">
                  <c:v>15887</c:v>
                </c:pt>
                <c:pt idx="24">
                  <c:v>16253</c:v>
                </c:pt>
                <c:pt idx="25">
                  <c:v>16618</c:v>
                </c:pt>
                <c:pt idx="26">
                  <c:v>16983</c:v>
                </c:pt>
                <c:pt idx="27">
                  <c:v>17348</c:v>
                </c:pt>
                <c:pt idx="28">
                  <c:v>17714</c:v>
                </c:pt>
                <c:pt idx="29">
                  <c:v>18079</c:v>
                </c:pt>
                <c:pt idx="30">
                  <c:v>18444</c:v>
                </c:pt>
                <c:pt idx="31">
                  <c:v>18809</c:v>
                </c:pt>
                <c:pt idx="32">
                  <c:v>19175</c:v>
                </c:pt>
                <c:pt idx="33">
                  <c:v>19540</c:v>
                </c:pt>
                <c:pt idx="34">
                  <c:v>19905</c:v>
                </c:pt>
                <c:pt idx="35">
                  <c:v>20270</c:v>
                </c:pt>
                <c:pt idx="36">
                  <c:v>20636</c:v>
                </c:pt>
                <c:pt idx="37">
                  <c:v>21001</c:v>
                </c:pt>
                <c:pt idx="38">
                  <c:v>21366</c:v>
                </c:pt>
                <c:pt idx="39">
                  <c:v>21731</c:v>
                </c:pt>
                <c:pt idx="40">
                  <c:v>22097</c:v>
                </c:pt>
                <c:pt idx="41">
                  <c:v>22462</c:v>
                </c:pt>
                <c:pt idx="42">
                  <c:v>22827</c:v>
                </c:pt>
                <c:pt idx="43">
                  <c:v>23192</c:v>
                </c:pt>
                <c:pt idx="44">
                  <c:v>23558</c:v>
                </c:pt>
                <c:pt idx="45">
                  <c:v>23923</c:v>
                </c:pt>
                <c:pt idx="46">
                  <c:v>24288</c:v>
                </c:pt>
                <c:pt idx="47">
                  <c:v>24653</c:v>
                </c:pt>
                <c:pt idx="48">
                  <c:v>25019</c:v>
                </c:pt>
                <c:pt idx="49">
                  <c:v>25384</c:v>
                </c:pt>
                <c:pt idx="50">
                  <c:v>25749</c:v>
                </c:pt>
                <c:pt idx="51">
                  <c:v>26114</c:v>
                </c:pt>
                <c:pt idx="52">
                  <c:v>26480</c:v>
                </c:pt>
                <c:pt idx="53">
                  <c:v>26845</c:v>
                </c:pt>
                <c:pt idx="54">
                  <c:v>27210</c:v>
                </c:pt>
                <c:pt idx="55">
                  <c:v>27575</c:v>
                </c:pt>
                <c:pt idx="56">
                  <c:v>27941</c:v>
                </c:pt>
                <c:pt idx="57">
                  <c:v>28306</c:v>
                </c:pt>
                <c:pt idx="58">
                  <c:v>28671</c:v>
                </c:pt>
                <c:pt idx="59">
                  <c:v>29036</c:v>
                </c:pt>
                <c:pt idx="60">
                  <c:v>29402</c:v>
                </c:pt>
                <c:pt idx="61">
                  <c:v>29767</c:v>
                </c:pt>
                <c:pt idx="62">
                  <c:v>30132</c:v>
                </c:pt>
                <c:pt idx="63">
                  <c:v>30497</c:v>
                </c:pt>
                <c:pt idx="64">
                  <c:v>30863</c:v>
                </c:pt>
                <c:pt idx="65">
                  <c:v>31228</c:v>
                </c:pt>
                <c:pt idx="66">
                  <c:v>31593</c:v>
                </c:pt>
                <c:pt idx="67">
                  <c:v>31958</c:v>
                </c:pt>
                <c:pt idx="68">
                  <c:v>32324</c:v>
                </c:pt>
                <c:pt idx="69">
                  <c:v>32689</c:v>
                </c:pt>
                <c:pt idx="70">
                  <c:v>33054</c:v>
                </c:pt>
                <c:pt idx="71">
                  <c:v>33419</c:v>
                </c:pt>
                <c:pt idx="72">
                  <c:v>33785</c:v>
                </c:pt>
                <c:pt idx="73">
                  <c:v>34150</c:v>
                </c:pt>
                <c:pt idx="74">
                  <c:v>34515</c:v>
                </c:pt>
                <c:pt idx="75">
                  <c:v>34880</c:v>
                </c:pt>
                <c:pt idx="76">
                  <c:v>35246</c:v>
                </c:pt>
                <c:pt idx="77">
                  <c:v>35611</c:v>
                </c:pt>
                <c:pt idx="78">
                  <c:v>35976</c:v>
                </c:pt>
                <c:pt idx="79">
                  <c:v>36341</c:v>
                </c:pt>
                <c:pt idx="80">
                  <c:v>36707</c:v>
                </c:pt>
                <c:pt idx="81">
                  <c:v>37072</c:v>
                </c:pt>
                <c:pt idx="82">
                  <c:v>37437</c:v>
                </c:pt>
                <c:pt idx="83">
                  <c:v>37802</c:v>
                </c:pt>
                <c:pt idx="84">
                  <c:v>38168</c:v>
                </c:pt>
                <c:pt idx="85">
                  <c:v>38533</c:v>
                </c:pt>
                <c:pt idx="86">
                  <c:v>38898</c:v>
                </c:pt>
                <c:pt idx="87">
                  <c:v>39263</c:v>
                </c:pt>
                <c:pt idx="88">
                  <c:v>39629</c:v>
                </c:pt>
                <c:pt idx="89">
                  <c:v>39994</c:v>
                </c:pt>
                <c:pt idx="90">
                  <c:v>40359</c:v>
                </c:pt>
                <c:pt idx="91">
                  <c:v>40724</c:v>
                </c:pt>
                <c:pt idx="92">
                  <c:v>41090</c:v>
                </c:pt>
                <c:pt idx="93">
                  <c:v>41455</c:v>
                </c:pt>
              </c:numCache>
            </c:numRef>
          </c:cat>
          <c:val>
            <c:numRef>
              <c:f>Sheet1!$C$2:$C$95</c:f>
              <c:numCache>
                <c:formatCode>0</c:formatCode>
                <c:ptCount val="94"/>
                <c:pt idx="0">
                  <c:v>442929</c:v>
                </c:pt>
                <c:pt idx="1">
                  <c:v>472183</c:v>
                </c:pt>
                <c:pt idx="2">
                  <c:v>557531</c:v>
                </c:pt>
                <c:pt idx="3">
                  <c:v>732407</c:v>
                </c:pt>
                <c:pt idx="4">
                  <c:v>713940</c:v>
                </c:pt>
                <c:pt idx="5">
                  <c:v>620373</c:v>
                </c:pt>
                <c:pt idx="6">
                  <c:v>770874</c:v>
                </c:pt>
                <c:pt idx="7">
                  <c:v>901129</c:v>
                </c:pt>
                <c:pt idx="8">
                  <c:v>901474</c:v>
                </c:pt>
                <c:pt idx="9">
                  <c:v>1007323</c:v>
                </c:pt>
                <c:pt idx="10">
                  <c:v>898011</c:v>
                </c:pt>
                <c:pt idx="11">
                  <c:v>851081</c:v>
                </c:pt>
                <c:pt idx="12">
                  <c:v>785159</c:v>
                </c:pt>
                <c:pt idx="13">
                  <c:v>905656</c:v>
                </c:pt>
                <c:pt idx="14">
                  <c:v>908065</c:v>
                </c:pt>
                <c:pt idx="15">
                  <c:v>993942</c:v>
                </c:pt>
                <c:pt idx="16">
                  <c:v>1098513</c:v>
                </c:pt>
                <c:pt idx="17">
                  <c:v>1277653</c:v>
                </c:pt>
                <c:pt idx="18">
                  <c:v>1213254</c:v>
                </c:pt>
                <c:pt idx="19">
                  <c:v>1264256</c:v>
                </c:pt>
                <c:pt idx="20">
                  <c:v>1503176</c:v>
                </c:pt>
                <c:pt idx="21">
                  <c:v>1404182</c:v>
                </c:pt>
                <c:pt idx="22">
                  <c:v>1385479</c:v>
                </c:pt>
                <c:pt idx="23">
                  <c:v>1505613</c:v>
                </c:pt>
                <c:pt idx="24">
                  <c:v>1677904</c:v>
                </c:pt>
                <c:pt idx="25">
                  <c:v>1713655</c:v>
                </c:pt>
                <c:pt idx="26">
                  <c:v>1733424</c:v>
                </c:pt>
                <c:pt idx="27">
                  <c:v>1856987</c:v>
                </c:pt>
                <c:pt idx="28">
                  <c:v>2020185</c:v>
                </c:pt>
                <c:pt idx="29">
                  <c:v>1841940</c:v>
                </c:pt>
                <c:pt idx="30">
                  <c:v>1973574</c:v>
                </c:pt>
                <c:pt idx="31">
                  <c:v>2247711</c:v>
                </c:pt>
                <c:pt idx="32">
                  <c:v>2289836</c:v>
                </c:pt>
                <c:pt idx="33">
                  <c:v>2357082</c:v>
                </c:pt>
                <c:pt idx="34">
                  <c:v>2314988</c:v>
                </c:pt>
                <c:pt idx="35">
                  <c:v>2484428</c:v>
                </c:pt>
                <c:pt idx="36">
                  <c:v>2617283</c:v>
                </c:pt>
                <c:pt idx="37">
                  <c:v>2616901</c:v>
                </c:pt>
                <c:pt idx="38">
                  <c:v>2448987</c:v>
                </c:pt>
                <c:pt idx="39">
                  <c:v>2574590</c:v>
                </c:pt>
                <c:pt idx="40">
                  <c:v>2574933</c:v>
                </c:pt>
                <c:pt idx="41">
                  <c:v>2621758</c:v>
                </c:pt>
                <c:pt idx="42">
                  <c:v>2676189</c:v>
                </c:pt>
                <c:pt idx="43">
                  <c:v>2752723</c:v>
                </c:pt>
                <c:pt idx="44">
                  <c:v>2786822</c:v>
                </c:pt>
                <c:pt idx="45">
                  <c:v>2848514</c:v>
                </c:pt>
                <c:pt idx="46">
                  <c:v>3027763</c:v>
                </c:pt>
                <c:pt idx="47">
                  <c:v>3215742</c:v>
                </c:pt>
                <c:pt idx="48">
                  <c:v>3329042</c:v>
                </c:pt>
                <c:pt idx="49">
                  <c:v>3371751</c:v>
                </c:pt>
                <c:pt idx="50">
                  <c:v>3517450</c:v>
                </c:pt>
                <c:pt idx="51">
                  <c:v>3453914</c:v>
                </c:pt>
                <c:pt idx="52">
                  <c:v>3455368</c:v>
                </c:pt>
                <c:pt idx="53">
                  <c:v>3360903</c:v>
                </c:pt>
                <c:pt idx="54">
                  <c:v>3202585</c:v>
                </c:pt>
                <c:pt idx="55">
                  <c:v>3056779</c:v>
                </c:pt>
                <c:pt idx="56">
                  <c:v>2976180</c:v>
                </c:pt>
                <c:pt idx="57">
                  <c:v>3009265</c:v>
                </c:pt>
                <c:pt idx="58">
                  <c:v>3178216</c:v>
                </c:pt>
                <c:pt idx="59">
                  <c:v>3121310</c:v>
                </c:pt>
                <c:pt idx="60">
                  <c:v>3146365</c:v>
                </c:pt>
                <c:pt idx="61">
                  <c:v>3128624</c:v>
                </c:pt>
                <c:pt idx="62">
                  <c:v>3156715</c:v>
                </c:pt>
                <c:pt idx="63">
                  <c:v>3170999</c:v>
                </c:pt>
                <c:pt idx="64">
                  <c:v>3249696</c:v>
                </c:pt>
                <c:pt idx="65">
                  <c:v>3274553</c:v>
                </c:pt>
                <c:pt idx="66">
                  <c:v>3168252</c:v>
                </c:pt>
                <c:pt idx="67">
                  <c:v>3047378</c:v>
                </c:pt>
                <c:pt idx="68">
                  <c:v>2979123</c:v>
                </c:pt>
                <c:pt idx="69">
                  <c:v>2778773</c:v>
                </c:pt>
                <c:pt idx="70">
                  <c:v>2684687</c:v>
                </c:pt>
                <c:pt idx="71">
                  <c:v>2707039</c:v>
                </c:pt>
                <c:pt idx="72">
                  <c:v>2624632</c:v>
                </c:pt>
                <c:pt idx="73">
                  <c:v>2499033</c:v>
                </c:pt>
                <c:pt idx="74">
                  <c:v>2431476</c:v>
                </c:pt>
                <c:pt idx="75">
                  <c:v>2394268</c:v>
                </c:pt>
                <c:pt idx="76">
                  <c:v>2366017</c:v>
                </c:pt>
                <c:pt idx="77">
                  <c:v>2354831</c:v>
                </c:pt>
                <c:pt idx="78">
                  <c:v>2281919</c:v>
                </c:pt>
                <c:pt idx="79">
                  <c:v>2146732</c:v>
                </c:pt>
                <c:pt idx="80">
                  <c:v>2130707</c:v>
                </c:pt>
                <c:pt idx="81">
                  <c:v>2117511</c:v>
                </c:pt>
                <c:pt idx="82">
                  <c:v>2096588</c:v>
                </c:pt>
                <c:pt idx="83">
                  <c:v>2061995</c:v>
                </c:pt>
                <c:pt idx="84">
                  <c:v>1991404</c:v>
                </c:pt>
                <c:pt idx="85">
                  <c:v>1891200</c:v>
                </c:pt>
                <c:pt idx="86">
                  <c:v>1857035</c:v>
                </c:pt>
                <c:pt idx="87">
                  <c:v>1853122</c:v>
                </c:pt>
                <c:pt idx="88">
                  <c:v>1829897</c:v>
                </c:pt>
                <c:pt idx="89">
                  <c:v>1954021</c:v>
                </c:pt>
                <c:pt idx="90">
                  <c:v>1996787</c:v>
                </c:pt>
                <c:pt idx="91">
                  <c:v>2063138</c:v>
                </c:pt>
                <c:pt idx="92">
                  <c:v>2373373</c:v>
                </c:pt>
                <c:pt idx="93">
                  <c:v>2716014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897216"/>
        <c:axId val="131895296"/>
      </c:lineChart>
      <c:dateAx>
        <c:axId val="131891584"/>
        <c:scaling>
          <c:orientation val="minMax"/>
          <c:min val="35796"/>
        </c:scaling>
        <c:delete val="0"/>
        <c:axPos val="b"/>
        <c:numFmt formatCode="yyyy" sourceLinked="0"/>
        <c:majorTickMark val="none"/>
        <c:minorTickMark val="none"/>
        <c:tickLblPos val="low"/>
        <c:txPr>
          <a:bodyPr/>
          <a:lstStyle/>
          <a:p>
            <a:pPr>
              <a:defRPr sz="1100"/>
            </a:pPr>
            <a:endParaRPr lang="en-US"/>
          </a:p>
        </c:txPr>
        <c:crossAx val="131893120"/>
        <c:crosses val="autoZero"/>
        <c:auto val="1"/>
        <c:lblOffset val="100"/>
        <c:baseTimeUnit val="days"/>
      </c:dateAx>
      <c:valAx>
        <c:axId val="131893120"/>
        <c:scaling>
          <c:orientation val="minMax"/>
          <c:min val="2600000"/>
        </c:scaling>
        <c:delete val="0"/>
        <c:axPos val="l"/>
        <c:majorGridlines>
          <c:spPr>
            <a:ln>
              <a:solidFill>
                <a:prstClr val="black">
                  <a:lumMod val="65000"/>
                  <a:lumOff val="35000"/>
                  <a:alpha val="2000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 b="0" dirty="0" smtClean="0">
                    <a:latin typeface="+mn-lt"/>
                  </a:rPr>
                  <a:t>Imports (Thousands of Barrels)</a:t>
                </a:r>
                <a:endParaRPr lang="en-US" sz="1400" b="0" dirty="0">
                  <a:latin typeface="+mn-lt"/>
                </a:endParaRPr>
              </a:p>
            </c:rich>
          </c:tx>
          <c:layout/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1891584"/>
        <c:crosses val="autoZero"/>
        <c:crossBetween val="between"/>
      </c:valAx>
      <c:valAx>
        <c:axId val="131895296"/>
        <c:scaling>
          <c:orientation val="minMax"/>
          <c:max val="3000000"/>
          <c:min val="1500000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 sz="1400" b="0"/>
                </a:pPr>
                <a:r>
                  <a:rPr lang="en-US" sz="1400" b="0" dirty="0" smtClean="0"/>
                  <a:t>Production (Thousands</a:t>
                </a:r>
                <a:r>
                  <a:rPr lang="en-US" sz="1400" b="0" baseline="0" dirty="0" smtClean="0"/>
                  <a:t> of Barrels)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0.95096245781777267"/>
              <c:y val="0.140891943591796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1897216"/>
        <c:crosses val="max"/>
        <c:crossBetween val="between"/>
      </c:valAx>
      <c:dateAx>
        <c:axId val="131897216"/>
        <c:scaling>
          <c:orientation val="minMax"/>
        </c:scaling>
        <c:delete val="1"/>
        <c:axPos val="b"/>
        <c:numFmt formatCode="yyyy" sourceLinked="1"/>
        <c:majorTickMark val="out"/>
        <c:minorTickMark val="none"/>
        <c:tickLblPos val="nextTo"/>
        <c:crossAx val="131895296"/>
        <c:crosses val="autoZero"/>
        <c:auto val="1"/>
        <c:lblOffset val="100"/>
        <c:baseTimeUnit val="years"/>
      </c:dateAx>
      <c:spPr>
        <a:noFill/>
        <a:ln>
          <a:solidFill>
            <a:prstClr val="white">
              <a:lumMod val="50000"/>
            </a:prstClr>
          </a:solidFill>
        </a:ln>
      </c:spPr>
    </c:plotArea>
    <c:legend>
      <c:legendPos val="t"/>
      <c:layout>
        <c:manualLayout>
          <c:xMode val="edge"/>
          <c:yMode val="edge"/>
          <c:x val="0.16932145200599924"/>
          <c:y val="0.71186440677966101"/>
          <c:w val="0.55272614360704908"/>
          <c:h val="0.1185835668846479"/>
        </c:manualLayout>
      </c:layout>
      <c:overlay val="0"/>
      <c:spPr>
        <a:ln>
          <a:solidFill>
            <a:prstClr val="black">
              <a:lumMod val="65000"/>
              <a:lumOff val="35000"/>
            </a:prstClr>
          </a:solidFill>
        </a:ln>
      </c:spPr>
    </c:legend>
    <c:plotVisOnly val="1"/>
    <c:dispBlanksAs val="gap"/>
    <c:showDLblsOverMax val="0"/>
  </c:chart>
  <c:txPr>
    <a:bodyPr/>
    <a:lstStyle/>
    <a:p>
      <a:pPr>
        <a:defRPr sz="144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438320209973748E-2"/>
          <c:y val="2.914798206278028E-2"/>
          <c:w val="0.88580052493438322"/>
          <c:h val="0.867713004484309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Federal Funds Rate, % per annum</c:v>
                </c:pt>
              </c:strCache>
            </c:strRef>
          </c:tx>
          <c:spPr>
            <a:ln>
              <a:solidFill>
                <a:srgbClr val="C00000"/>
              </a:solidFill>
              <a:prstDash val="dash"/>
            </a:ln>
          </c:spPr>
          <c:marker>
            <c:symbol val="none"/>
          </c:marker>
          <c:cat>
            <c:strRef>
              <c:f>Sheet1!$A$2:$A$58</c:f>
              <c:strCache>
                <c:ptCount val="57"/>
                <c:pt idx="0">
                  <c:v>00Q2</c:v>
                </c:pt>
                <c:pt idx="1">
                  <c:v>00Q3</c:v>
                </c:pt>
                <c:pt idx="2">
                  <c:v>00Q4</c:v>
                </c:pt>
                <c:pt idx="3">
                  <c:v>01Q1</c:v>
                </c:pt>
                <c:pt idx="4">
                  <c:v>01Q2</c:v>
                </c:pt>
                <c:pt idx="5">
                  <c:v>01Q3</c:v>
                </c:pt>
                <c:pt idx="6">
                  <c:v>01Q4</c:v>
                </c:pt>
                <c:pt idx="7">
                  <c:v>02Q1</c:v>
                </c:pt>
                <c:pt idx="8">
                  <c:v>02Q2</c:v>
                </c:pt>
                <c:pt idx="9">
                  <c:v>02Q3</c:v>
                </c:pt>
                <c:pt idx="10">
                  <c:v>02Q4</c:v>
                </c:pt>
                <c:pt idx="11">
                  <c:v>03Q1</c:v>
                </c:pt>
                <c:pt idx="12">
                  <c:v>03Q2</c:v>
                </c:pt>
                <c:pt idx="13">
                  <c:v>03Q3</c:v>
                </c:pt>
                <c:pt idx="14">
                  <c:v>03Q4</c:v>
                </c:pt>
                <c:pt idx="15">
                  <c:v>04Q1</c:v>
                </c:pt>
                <c:pt idx="16">
                  <c:v>04Q2</c:v>
                </c:pt>
                <c:pt idx="17">
                  <c:v>04Q3</c:v>
                </c:pt>
                <c:pt idx="18">
                  <c:v>04Q4</c:v>
                </c:pt>
                <c:pt idx="19">
                  <c:v>05Q1</c:v>
                </c:pt>
                <c:pt idx="20">
                  <c:v>05Q2</c:v>
                </c:pt>
                <c:pt idx="21">
                  <c:v>05Q3</c:v>
                </c:pt>
                <c:pt idx="22">
                  <c:v>05Q4</c:v>
                </c:pt>
                <c:pt idx="23">
                  <c:v>06Q1</c:v>
                </c:pt>
                <c:pt idx="24">
                  <c:v>06Q2</c:v>
                </c:pt>
                <c:pt idx="25">
                  <c:v>06Q3</c:v>
                </c:pt>
                <c:pt idx="26">
                  <c:v>06Q4</c:v>
                </c:pt>
                <c:pt idx="27">
                  <c:v>07Q1</c:v>
                </c:pt>
                <c:pt idx="28">
                  <c:v>07Q2</c:v>
                </c:pt>
                <c:pt idx="29">
                  <c:v>07Q3</c:v>
                </c:pt>
                <c:pt idx="30">
                  <c:v>07Q4</c:v>
                </c:pt>
                <c:pt idx="31">
                  <c:v>08Q1</c:v>
                </c:pt>
                <c:pt idx="32">
                  <c:v>08Q2</c:v>
                </c:pt>
                <c:pt idx="33">
                  <c:v>08Q3</c:v>
                </c:pt>
                <c:pt idx="34">
                  <c:v>08Q4</c:v>
                </c:pt>
                <c:pt idx="35">
                  <c:v>09Q1</c:v>
                </c:pt>
                <c:pt idx="36">
                  <c:v>09Q2</c:v>
                </c:pt>
                <c:pt idx="37">
                  <c:v>09Q3</c:v>
                </c:pt>
                <c:pt idx="38">
                  <c:v>09Q4</c:v>
                </c:pt>
                <c:pt idx="39">
                  <c:v>10Q1</c:v>
                </c:pt>
                <c:pt idx="40">
                  <c:v>10Q2</c:v>
                </c:pt>
                <c:pt idx="41">
                  <c:v>10Q3</c:v>
                </c:pt>
                <c:pt idx="42">
                  <c:v>10Q4</c:v>
                </c:pt>
                <c:pt idx="43">
                  <c:v>11Q1</c:v>
                </c:pt>
                <c:pt idx="44">
                  <c:v>11Q2</c:v>
                </c:pt>
                <c:pt idx="45">
                  <c:v>11Q3</c:v>
                </c:pt>
                <c:pt idx="46">
                  <c:v>11Q4</c:v>
                </c:pt>
                <c:pt idx="47">
                  <c:v>12Q1</c:v>
                </c:pt>
                <c:pt idx="48">
                  <c:v>12Q2</c:v>
                </c:pt>
                <c:pt idx="49">
                  <c:v>12Q3</c:v>
                </c:pt>
                <c:pt idx="50">
                  <c:v>12Q4</c:v>
                </c:pt>
                <c:pt idx="51">
                  <c:v>13Q1</c:v>
                </c:pt>
                <c:pt idx="52">
                  <c:v>13Q2</c:v>
                </c:pt>
                <c:pt idx="53">
                  <c:v>13Q3</c:v>
                </c:pt>
                <c:pt idx="54">
                  <c:v>13Q4</c:v>
                </c:pt>
                <c:pt idx="55">
                  <c:v>14Q1</c:v>
                </c:pt>
                <c:pt idx="56">
                  <c:v>14Q2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0">
                  <c:v>6.27</c:v>
                </c:pt>
                <c:pt idx="1">
                  <c:v>6.52</c:v>
                </c:pt>
                <c:pt idx="2">
                  <c:v>6.47</c:v>
                </c:pt>
                <c:pt idx="3">
                  <c:v>5.59</c:v>
                </c:pt>
                <c:pt idx="4">
                  <c:v>4.33</c:v>
                </c:pt>
                <c:pt idx="5">
                  <c:v>3.5</c:v>
                </c:pt>
                <c:pt idx="6">
                  <c:v>2.13</c:v>
                </c:pt>
                <c:pt idx="7">
                  <c:v>1.73</c:v>
                </c:pt>
                <c:pt idx="8">
                  <c:v>1.75</c:v>
                </c:pt>
                <c:pt idx="9">
                  <c:v>1.74</c:v>
                </c:pt>
                <c:pt idx="10">
                  <c:v>1.44</c:v>
                </c:pt>
                <c:pt idx="11">
                  <c:v>1.25</c:v>
                </c:pt>
                <c:pt idx="12">
                  <c:v>1.25</c:v>
                </c:pt>
                <c:pt idx="13">
                  <c:v>1.02</c:v>
                </c:pt>
                <c:pt idx="14">
                  <c:v>1</c:v>
                </c:pt>
                <c:pt idx="15">
                  <c:v>1</c:v>
                </c:pt>
                <c:pt idx="16">
                  <c:v>1.01</c:v>
                </c:pt>
                <c:pt idx="17">
                  <c:v>1.43</c:v>
                </c:pt>
                <c:pt idx="18">
                  <c:v>1.95</c:v>
                </c:pt>
                <c:pt idx="19">
                  <c:v>2.4700000000000002</c:v>
                </c:pt>
                <c:pt idx="20">
                  <c:v>2.94</c:v>
                </c:pt>
                <c:pt idx="21">
                  <c:v>3.46</c:v>
                </c:pt>
                <c:pt idx="22">
                  <c:v>3.98</c:v>
                </c:pt>
                <c:pt idx="23">
                  <c:v>4.46</c:v>
                </c:pt>
                <c:pt idx="24">
                  <c:v>4.91</c:v>
                </c:pt>
                <c:pt idx="25">
                  <c:v>5.25</c:v>
                </c:pt>
                <c:pt idx="26">
                  <c:v>5.25</c:v>
                </c:pt>
                <c:pt idx="27">
                  <c:v>5.26</c:v>
                </c:pt>
                <c:pt idx="28">
                  <c:v>5.25</c:v>
                </c:pt>
                <c:pt idx="29">
                  <c:v>5.07</c:v>
                </c:pt>
                <c:pt idx="30">
                  <c:v>4.5</c:v>
                </c:pt>
                <c:pt idx="31">
                  <c:v>3.18</c:v>
                </c:pt>
                <c:pt idx="32">
                  <c:v>2.09</c:v>
                </c:pt>
                <c:pt idx="33">
                  <c:v>1.94</c:v>
                </c:pt>
                <c:pt idx="34">
                  <c:v>0.51</c:v>
                </c:pt>
                <c:pt idx="35">
                  <c:v>0.18</c:v>
                </c:pt>
                <c:pt idx="36">
                  <c:v>0.18</c:v>
                </c:pt>
                <c:pt idx="37">
                  <c:v>0.16</c:v>
                </c:pt>
                <c:pt idx="38">
                  <c:v>0.12</c:v>
                </c:pt>
                <c:pt idx="39">
                  <c:v>0.13</c:v>
                </c:pt>
                <c:pt idx="40">
                  <c:v>0.19</c:v>
                </c:pt>
                <c:pt idx="41">
                  <c:v>0.19</c:v>
                </c:pt>
                <c:pt idx="42">
                  <c:v>0.19</c:v>
                </c:pt>
                <c:pt idx="43">
                  <c:v>0.16</c:v>
                </c:pt>
                <c:pt idx="44">
                  <c:v>0.09</c:v>
                </c:pt>
                <c:pt idx="45">
                  <c:v>0.08</c:v>
                </c:pt>
                <c:pt idx="46">
                  <c:v>7.0000000000000007E-2</c:v>
                </c:pt>
                <c:pt idx="47">
                  <c:v>0.1</c:v>
                </c:pt>
                <c:pt idx="48">
                  <c:v>0.15</c:v>
                </c:pt>
                <c:pt idx="49">
                  <c:v>0.14000000000000001</c:v>
                </c:pt>
                <c:pt idx="50">
                  <c:v>0.16</c:v>
                </c:pt>
                <c:pt idx="51">
                  <c:v>0.14000000000000001</c:v>
                </c:pt>
                <c:pt idx="52">
                  <c:v>0.12</c:v>
                </c:pt>
                <c:pt idx="53">
                  <c:v>0.08</c:v>
                </c:pt>
                <c:pt idx="54">
                  <c:v>0.09</c:v>
                </c:pt>
                <c:pt idx="55">
                  <c:v>7.0000000000000007E-2</c:v>
                </c:pt>
                <c:pt idx="56">
                  <c:v>0.09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Inflation, year over year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Sheet1!$A$2:$A$58</c:f>
              <c:strCache>
                <c:ptCount val="57"/>
                <c:pt idx="0">
                  <c:v>00Q2</c:v>
                </c:pt>
                <c:pt idx="1">
                  <c:v>00Q3</c:v>
                </c:pt>
                <c:pt idx="2">
                  <c:v>00Q4</c:v>
                </c:pt>
                <c:pt idx="3">
                  <c:v>01Q1</c:v>
                </c:pt>
                <c:pt idx="4">
                  <c:v>01Q2</c:v>
                </c:pt>
                <c:pt idx="5">
                  <c:v>01Q3</c:v>
                </c:pt>
                <c:pt idx="6">
                  <c:v>01Q4</c:v>
                </c:pt>
                <c:pt idx="7">
                  <c:v>02Q1</c:v>
                </c:pt>
                <c:pt idx="8">
                  <c:v>02Q2</c:v>
                </c:pt>
                <c:pt idx="9">
                  <c:v>02Q3</c:v>
                </c:pt>
                <c:pt idx="10">
                  <c:v>02Q4</c:v>
                </c:pt>
                <c:pt idx="11">
                  <c:v>03Q1</c:v>
                </c:pt>
                <c:pt idx="12">
                  <c:v>03Q2</c:v>
                </c:pt>
                <c:pt idx="13">
                  <c:v>03Q3</c:v>
                </c:pt>
                <c:pt idx="14">
                  <c:v>03Q4</c:v>
                </c:pt>
                <c:pt idx="15">
                  <c:v>04Q1</c:v>
                </c:pt>
                <c:pt idx="16">
                  <c:v>04Q2</c:v>
                </c:pt>
                <c:pt idx="17">
                  <c:v>04Q3</c:v>
                </c:pt>
                <c:pt idx="18">
                  <c:v>04Q4</c:v>
                </c:pt>
                <c:pt idx="19">
                  <c:v>05Q1</c:v>
                </c:pt>
                <c:pt idx="20">
                  <c:v>05Q2</c:v>
                </c:pt>
                <c:pt idx="21">
                  <c:v>05Q3</c:v>
                </c:pt>
                <c:pt idx="22">
                  <c:v>05Q4</c:v>
                </c:pt>
                <c:pt idx="23">
                  <c:v>06Q1</c:v>
                </c:pt>
                <c:pt idx="24">
                  <c:v>06Q2</c:v>
                </c:pt>
                <c:pt idx="25">
                  <c:v>06Q3</c:v>
                </c:pt>
                <c:pt idx="26">
                  <c:v>06Q4</c:v>
                </c:pt>
                <c:pt idx="27">
                  <c:v>07Q1</c:v>
                </c:pt>
                <c:pt idx="28">
                  <c:v>07Q2</c:v>
                </c:pt>
                <c:pt idx="29">
                  <c:v>07Q3</c:v>
                </c:pt>
                <c:pt idx="30">
                  <c:v>07Q4</c:v>
                </c:pt>
                <c:pt idx="31">
                  <c:v>08Q1</c:v>
                </c:pt>
                <c:pt idx="32">
                  <c:v>08Q2</c:v>
                </c:pt>
                <c:pt idx="33">
                  <c:v>08Q3</c:v>
                </c:pt>
                <c:pt idx="34">
                  <c:v>08Q4</c:v>
                </c:pt>
                <c:pt idx="35">
                  <c:v>09Q1</c:v>
                </c:pt>
                <c:pt idx="36">
                  <c:v>09Q2</c:v>
                </c:pt>
                <c:pt idx="37">
                  <c:v>09Q3</c:v>
                </c:pt>
                <c:pt idx="38">
                  <c:v>09Q4</c:v>
                </c:pt>
                <c:pt idx="39">
                  <c:v>10Q1</c:v>
                </c:pt>
                <c:pt idx="40">
                  <c:v>10Q2</c:v>
                </c:pt>
                <c:pt idx="41">
                  <c:v>10Q3</c:v>
                </c:pt>
                <c:pt idx="42">
                  <c:v>10Q4</c:v>
                </c:pt>
                <c:pt idx="43">
                  <c:v>11Q1</c:v>
                </c:pt>
                <c:pt idx="44">
                  <c:v>11Q2</c:v>
                </c:pt>
                <c:pt idx="45">
                  <c:v>11Q3</c:v>
                </c:pt>
                <c:pt idx="46">
                  <c:v>11Q4</c:v>
                </c:pt>
                <c:pt idx="47">
                  <c:v>12Q1</c:v>
                </c:pt>
                <c:pt idx="48">
                  <c:v>12Q2</c:v>
                </c:pt>
                <c:pt idx="49">
                  <c:v>12Q3</c:v>
                </c:pt>
                <c:pt idx="50">
                  <c:v>12Q4</c:v>
                </c:pt>
                <c:pt idx="51">
                  <c:v>13Q1</c:v>
                </c:pt>
                <c:pt idx="52">
                  <c:v>13Q2</c:v>
                </c:pt>
                <c:pt idx="53">
                  <c:v>13Q3</c:v>
                </c:pt>
                <c:pt idx="54">
                  <c:v>13Q4</c:v>
                </c:pt>
                <c:pt idx="55">
                  <c:v>14Q1</c:v>
                </c:pt>
                <c:pt idx="56">
                  <c:v>14Q2</c:v>
                </c:pt>
              </c:strCache>
            </c:strRef>
          </c:cat>
          <c:val>
            <c:numRef>
              <c:f>Sheet1!$C$2:$C$58</c:f>
              <c:numCache>
                <c:formatCode>0.000</c:formatCode>
                <c:ptCount val="57"/>
                <c:pt idx="0">
                  <c:v>3.2934258015147466</c:v>
                </c:pt>
                <c:pt idx="1">
                  <c:v>3.4688995215311076</c:v>
                </c:pt>
                <c:pt idx="2">
                  <c:v>3.4435057263125466</c:v>
                </c:pt>
                <c:pt idx="3">
                  <c:v>3.4097589653145279</c:v>
                </c:pt>
                <c:pt idx="4">
                  <c:v>3.3249141063855951</c:v>
                </c:pt>
                <c:pt idx="5">
                  <c:v>2.6780346820809307</c:v>
                </c:pt>
                <c:pt idx="6">
                  <c:v>1.8750753301613334</c:v>
                </c:pt>
                <c:pt idx="7">
                  <c:v>1.2319499715747593</c:v>
                </c:pt>
                <c:pt idx="8">
                  <c:v>1.3176539662287676</c:v>
                </c:pt>
                <c:pt idx="9">
                  <c:v>1.5762836860267984</c:v>
                </c:pt>
                <c:pt idx="10">
                  <c:v>2.2535211267605635</c:v>
                </c:pt>
                <c:pt idx="11">
                  <c:v>2.9764077566309215</c:v>
                </c:pt>
                <c:pt idx="12">
                  <c:v>2.0059398106615669</c:v>
                </c:pt>
                <c:pt idx="13">
                  <c:v>2.2168893716781302</c:v>
                </c:pt>
                <c:pt idx="14">
                  <c:v>2.0016528925619888</c:v>
                </c:pt>
                <c:pt idx="15">
                  <c:v>1.8176662103868191</c:v>
                </c:pt>
                <c:pt idx="16">
                  <c:v>2.7858652842948177</c:v>
                </c:pt>
                <c:pt idx="17">
                  <c:v>2.6752262339169226</c:v>
                </c:pt>
                <c:pt idx="18">
                  <c:v>3.3851339307416808</c:v>
                </c:pt>
                <c:pt idx="19">
                  <c:v>3.0353508302088925</c:v>
                </c:pt>
                <c:pt idx="20">
                  <c:v>2.9229354775279406</c:v>
                </c:pt>
                <c:pt idx="21">
                  <c:v>3.8195672952520789</c:v>
                </c:pt>
                <c:pt idx="22">
                  <c:v>3.6745036572622709</c:v>
                </c:pt>
                <c:pt idx="23">
                  <c:v>3.6908617382399389</c:v>
                </c:pt>
                <c:pt idx="24">
                  <c:v>3.9242617482586062</c:v>
                </c:pt>
                <c:pt idx="25">
                  <c:v>3.3402848423194338</c:v>
                </c:pt>
                <c:pt idx="26">
                  <c:v>1.9653989003845158</c:v>
                </c:pt>
                <c:pt idx="27">
                  <c:v>2.4314798939172868</c:v>
                </c:pt>
                <c:pt idx="28">
                  <c:v>2.6651164870545121</c:v>
                </c:pt>
                <c:pt idx="29">
                  <c:v>2.3488066467487294</c:v>
                </c:pt>
                <c:pt idx="30">
                  <c:v>4.0314728689833146</c:v>
                </c:pt>
                <c:pt idx="31">
                  <c:v>4.1371985688904998</c:v>
                </c:pt>
                <c:pt idx="32">
                  <c:v>4.3105826328092158</c:v>
                </c:pt>
                <c:pt idx="33">
                  <c:v>5.2525019356638234</c:v>
                </c:pt>
                <c:pt idx="34">
                  <c:v>1.5958002755475227</c:v>
                </c:pt>
                <c:pt idx="35">
                  <c:v>-0.1842364995065208</c:v>
                </c:pt>
                <c:pt idx="36">
                  <c:v>-0.94229323831528811</c:v>
                </c:pt>
                <c:pt idx="37">
                  <c:v>-1.6069560131773117</c:v>
                </c:pt>
                <c:pt idx="38">
                  <c:v>1.4874981879737628</c:v>
                </c:pt>
                <c:pt idx="39">
                  <c:v>2.3368710506738095</c:v>
                </c:pt>
                <c:pt idx="40">
                  <c:v>1.7858899239837516</c:v>
                </c:pt>
                <c:pt idx="41">
                  <c:v>1.2287317036927032</c:v>
                </c:pt>
                <c:pt idx="42">
                  <c:v>1.2155001612680298</c:v>
                </c:pt>
                <c:pt idx="43">
                  <c:v>2.1210908204158376</c:v>
                </c:pt>
                <c:pt idx="44">
                  <c:v>3.3752070679182808</c:v>
                </c:pt>
                <c:pt idx="45">
                  <c:v>3.7318225606679163</c:v>
                </c:pt>
                <c:pt idx="46">
                  <c:v>3.3363985651073471</c:v>
                </c:pt>
                <c:pt idx="47">
                  <c:v>2.8060247532112981</c:v>
                </c:pt>
                <c:pt idx="48">
                  <c:v>1.9180521243684749</c:v>
                </c:pt>
                <c:pt idx="49">
                  <c:v>1.6866777224986151</c:v>
                </c:pt>
                <c:pt idx="50">
                  <c:v>1.9017872482896154</c:v>
                </c:pt>
                <c:pt idx="51">
                  <c:v>1.6736860096678434</c:v>
                </c:pt>
                <c:pt idx="52">
                  <c:v>1.4264251148652152</c:v>
                </c:pt>
                <c:pt idx="53">
                  <c:v>1.5382340533793772</c:v>
                </c:pt>
                <c:pt idx="54">
                  <c:v>1.2199866847661631</c:v>
                </c:pt>
                <c:pt idx="55">
                  <c:v>1.4004431072681762</c:v>
                </c:pt>
                <c:pt idx="56">
                  <c:v>2.0583042673211911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129152"/>
        <c:axId val="134130688"/>
      </c:lineChart>
      <c:catAx>
        <c:axId val="13412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134130688"/>
        <c:crosses val="autoZero"/>
        <c:auto val="1"/>
        <c:lblAlgn val="ctr"/>
        <c:lblOffset val="100"/>
        <c:tickLblSkip val="4"/>
        <c:noMultiLvlLbl val="0"/>
      </c:catAx>
      <c:valAx>
        <c:axId val="134130688"/>
        <c:scaling>
          <c:orientation val="minMax"/>
          <c:min val="-4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 dirty="0">
                    <a:latin typeface="+mn-lt"/>
                  </a:rPr>
                  <a:t>Rate</a:t>
                </a:r>
                <a:endParaRPr lang="en-US" sz="1600" dirty="0">
                  <a:latin typeface="+mn-lt"/>
                </a:endParaRPr>
              </a:p>
            </c:rich>
          </c:tx>
          <c:layout/>
          <c:overlay val="0"/>
        </c:title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4129152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8518517152569094"/>
          <c:y val="4.5953885809116912E-2"/>
          <c:w val="0.40592598056390738"/>
          <c:h val="0.15263938420253662"/>
        </c:manualLayout>
      </c:layout>
      <c:overlay val="0"/>
      <c:spPr>
        <a:solidFill>
          <a:schemeClr val="bg1"/>
        </a:solidFill>
        <a:ln>
          <a:solidFill>
            <a:prstClr val="black">
              <a:lumMod val="65000"/>
              <a:lumOff val="35000"/>
            </a:prstClr>
          </a:solidFill>
        </a:ln>
      </c:spPr>
      <c:txPr>
        <a:bodyPr/>
        <a:lstStyle/>
        <a:p>
          <a:pPr>
            <a:defRPr sz="1388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45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109195402298867E-2"/>
          <c:y val="4.1125351292503207E-2"/>
          <c:w val="0.88269798171780256"/>
          <c:h val="0.761457730966908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TN</c:v>
                </c:pt>
              </c:strCache>
            </c:strRef>
          </c:tx>
          <c:spPr>
            <a:ln>
              <a:solidFill>
                <a:srgbClr val="003366"/>
              </a:solidFill>
            </a:ln>
          </c:spPr>
          <c:marker>
            <c:symbol val="none"/>
          </c:marker>
          <c:cat>
            <c:numRef>
              <c:f>Sheet1!$A$2:$A$170</c:f>
              <c:numCache>
                <c:formatCode>mmm\-yy</c:formatCode>
                <c:ptCount val="169"/>
                <c:pt idx="0">
                  <c:v>36678</c:v>
                </c:pt>
                <c:pt idx="1">
                  <c:v>36708</c:v>
                </c:pt>
                <c:pt idx="2">
                  <c:v>36739</c:v>
                </c:pt>
                <c:pt idx="3">
                  <c:v>36770</c:v>
                </c:pt>
                <c:pt idx="4">
                  <c:v>36800</c:v>
                </c:pt>
                <c:pt idx="5">
                  <c:v>36831</c:v>
                </c:pt>
                <c:pt idx="6">
                  <c:v>36861</c:v>
                </c:pt>
                <c:pt idx="7">
                  <c:v>36892</c:v>
                </c:pt>
                <c:pt idx="8">
                  <c:v>36923</c:v>
                </c:pt>
                <c:pt idx="9">
                  <c:v>36951</c:v>
                </c:pt>
                <c:pt idx="10">
                  <c:v>36982</c:v>
                </c:pt>
                <c:pt idx="11">
                  <c:v>37012</c:v>
                </c:pt>
                <c:pt idx="12">
                  <c:v>37043</c:v>
                </c:pt>
                <c:pt idx="13">
                  <c:v>37073</c:v>
                </c:pt>
                <c:pt idx="14">
                  <c:v>37104</c:v>
                </c:pt>
                <c:pt idx="15">
                  <c:v>37135</c:v>
                </c:pt>
                <c:pt idx="16">
                  <c:v>37165</c:v>
                </c:pt>
                <c:pt idx="17">
                  <c:v>37196</c:v>
                </c:pt>
                <c:pt idx="18">
                  <c:v>37226</c:v>
                </c:pt>
                <c:pt idx="19">
                  <c:v>37257</c:v>
                </c:pt>
                <c:pt idx="20">
                  <c:v>37288</c:v>
                </c:pt>
                <c:pt idx="21">
                  <c:v>37316</c:v>
                </c:pt>
                <c:pt idx="22">
                  <c:v>37347</c:v>
                </c:pt>
                <c:pt idx="23">
                  <c:v>37377</c:v>
                </c:pt>
                <c:pt idx="24">
                  <c:v>37408</c:v>
                </c:pt>
                <c:pt idx="25">
                  <c:v>37438</c:v>
                </c:pt>
                <c:pt idx="26">
                  <c:v>37469</c:v>
                </c:pt>
                <c:pt idx="27">
                  <c:v>37500</c:v>
                </c:pt>
                <c:pt idx="28">
                  <c:v>37530</c:v>
                </c:pt>
                <c:pt idx="29">
                  <c:v>37561</c:v>
                </c:pt>
                <c:pt idx="30">
                  <c:v>37591</c:v>
                </c:pt>
                <c:pt idx="31">
                  <c:v>37622</c:v>
                </c:pt>
                <c:pt idx="32">
                  <c:v>37653</c:v>
                </c:pt>
                <c:pt idx="33">
                  <c:v>37681</c:v>
                </c:pt>
                <c:pt idx="34">
                  <c:v>37712</c:v>
                </c:pt>
                <c:pt idx="35">
                  <c:v>37742</c:v>
                </c:pt>
                <c:pt idx="36">
                  <c:v>37773</c:v>
                </c:pt>
                <c:pt idx="37">
                  <c:v>37803</c:v>
                </c:pt>
                <c:pt idx="38">
                  <c:v>37834</c:v>
                </c:pt>
                <c:pt idx="39">
                  <c:v>37865</c:v>
                </c:pt>
                <c:pt idx="40">
                  <c:v>37895</c:v>
                </c:pt>
                <c:pt idx="41">
                  <c:v>37926</c:v>
                </c:pt>
                <c:pt idx="42">
                  <c:v>37956</c:v>
                </c:pt>
                <c:pt idx="43">
                  <c:v>37987</c:v>
                </c:pt>
                <c:pt idx="44">
                  <c:v>38018</c:v>
                </c:pt>
                <c:pt idx="45">
                  <c:v>38047</c:v>
                </c:pt>
                <c:pt idx="46">
                  <c:v>38078</c:v>
                </c:pt>
                <c:pt idx="47">
                  <c:v>38108</c:v>
                </c:pt>
                <c:pt idx="48">
                  <c:v>38139</c:v>
                </c:pt>
                <c:pt idx="49">
                  <c:v>38169</c:v>
                </c:pt>
                <c:pt idx="50">
                  <c:v>38200</c:v>
                </c:pt>
                <c:pt idx="51">
                  <c:v>38231</c:v>
                </c:pt>
                <c:pt idx="52">
                  <c:v>38261</c:v>
                </c:pt>
                <c:pt idx="53">
                  <c:v>38292</c:v>
                </c:pt>
                <c:pt idx="54">
                  <c:v>38322</c:v>
                </c:pt>
                <c:pt idx="55">
                  <c:v>38353</c:v>
                </c:pt>
                <c:pt idx="56">
                  <c:v>38384</c:v>
                </c:pt>
                <c:pt idx="57">
                  <c:v>38412</c:v>
                </c:pt>
                <c:pt idx="58">
                  <c:v>38443</c:v>
                </c:pt>
                <c:pt idx="59">
                  <c:v>38473</c:v>
                </c:pt>
                <c:pt idx="60">
                  <c:v>38504</c:v>
                </c:pt>
                <c:pt idx="61">
                  <c:v>38534</c:v>
                </c:pt>
                <c:pt idx="62">
                  <c:v>38565</c:v>
                </c:pt>
                <c:pt idx="63">
                  <c:v>38596</c:v>
                </c:pt>
                <c:pt idx="64">
                  <c:v>38626</c:v>
                </c:pt>
                <c:pt idx="65">
                  <c:v>38657</c:v>
                </c:pt>
                <c:pt idx="66">
                  <c:v>38687</c:v>
                </c:pt>
                <c:pt idx="67">
                  <c:v>38718</c:v>
                </c:pt>
                <c:pt idx="68">
                  <c:v>38749</c:v>
                </c:pt>
                <c:pt idx="69">
                  <c:v>38777</c:v>
                </c:pt>
                <c:pt idx="70">
                  <c:v>38808</c:v>
                </c:pt>
                <c:pt idx="71">
                  <c:v>38838</c:v>
                </c:pt>
                <c:pt idx="72">
                  <c:v>38869</c:v>
                </c:pt>
                <c:pt idx="73">
                  <c:v>38899</c:v>
                </c:pt>
                <c:pt idx="74">
                  <c:v>38930</c:v>
                </c:pt>
                <c:pt idx="75">
                  <c:v>38961</c:v>
                </c:pt>
                <c:pt idx="76">
                  <c:v>38991</c:v>
                </c:pt>
                <c:pt idx="77">
                  <c:v>39022</c:v>
                </c:pt>
                <c:pt idx="78">
                  <c:v>39052</c:v>
                </c:pt>
                <c:pt idx="79">
                  <c:v>39083</c:v>
                </c:pt>
                <c:pt idx="80">
                  <c:v>39114</c:v>
                </c:pt>
                <c:pt idx="81">
                  <c:v>39142</c:v>
                </c:pt>
                <c:pt idx="82">
                  <c:v>39173</c:v>
                </c:pt>
                <c:pt idx="83">
                  <c:v>39203</c:v>
                </c:pt>
                <c:pt idx="84">
                  <c:v>39234</c:v>
                </c:pt>
                <c:pt idx="85">
                  <c:v>39264</c:v>
                </c:pt>
                <c:pt idx="86">
                  <c:v>39295</c:v>
                </c:pt>
                <c:pt idx="87">
                  <c:v>39326</c:v>
                </c:pt>
                <c:pt idx="88">
                  <c:v>39356</c:v>
                </c:pt>
                <c:pt idx="89">
                  <c:v>39387</c:v>
                </c:pt>
                <c:pt idx="90">
                  <c:v>39417</c:v>
                </c:pt>
                <c:pt idx="91">
                  <c:v>39448</c:v>
                </c:pt>
                <c:pt idx="92">
                  <c:v>39479</c:v>
                </c:pt>
                <c:pt idx="93">
                  <c:v>39508</c:v>
                </c:pt>
                <c:pt idx="94">
                  <c:v>39539</c:v>
                </c:pt>
                <c:pt idx="95">
                  <c:v>39569</c:v>
                </c:pt>
                <c:pt idx="96">
                  <c:v>39600</c:v>
                </c:pt>
                <c:pt idx="97">
                  <c:v>39630</c:v>
                </c:pt>
                <c:pt idx="98">
                  <c:v>39661</c:v>
                </c:pt>
                <c:pt idx="99">
                  <c:v>39692</c:v>
                </c:pt>
                <c:pt idx="100">
                  <c:v>39722</c:v>
                </c:pt>
                <c:pt idx="101">
                  <c:v>39753</c:v>
                </c:pt>
                <c:pt idx="102">
                  <c:v>39783</c:v>
                </c:pt>
                <c:pt idx="103">
                  <c:v>39814</c:v>
                </c:pt>
                <c:pt idx="104">
                  <c:v>39845</c:v>
                </c:pt>
                <c:pt idx="105">
                  <c:v>39873</c:v>
                </c:pt>
                <c:pt idx="106">
                  <c:v>39904</c:v>
                </c:pt>
                <c:pt idx="107">
                  <c:v>39934</c:v>
                </c:pt>
                <c:pt idx="108">
                  <c:v>39965</c:v>
                </c:pt>
                <c:pt idx="109">
                  <c:v>39995</c:v>
                </c:pt>
                <c:pt idx="110">
                  <c:v>40026</c:v>
                </c:pt>
                <c:pt idx="111">
                  <c:v>40057</c:v>
                </c:pt>
                <c:pt idx="112">
                  <c:v>40087</c:v>
                </c:pt>
                <c:pt idx="113">
                  <c:v>40118</c:v>
                </c:pt>
                <c:pt idx="114">
                  <c:v>40148</c:v>
                </c:pt>
                <c:pt idx="115">
                  <c:v>40179</c:v>
                </c:pt>
                <c:pt idx="116">
                  <c:v>40210</c:v>
                </c:pt>
                <c:pt idx="117">
                  <c:v>40238</c:v>
                </c:pt>
                <c:pt idx="118">
                  <c:v>40269</c:v>
                </c:pt>
                <c:pt idx="119">
                  <c:v>40299</c:v>
                </c:pt>
                <c:pt idx="120">
                  <c:v>40330</c:v>
                </c:pt>
                <c:pt idx="121">
                  <c:v>40360</c:v>
                </c:pt>
                <c:pt idx="122">
                  <c:v>40391</c:v>
                </c:pt>
                <c:pt idx="123">
                  <c:v>40422</c:v>
                </c:pt>
                <c:pt idx="124">
                  <c:v>40452</c:v>
                </c:pt>
                <c:pt idx="125">
                  <c:v>40483</c:v>
                </c:pt>
                <c:pt idx="126">
                  <c:v>40513</c:v>
                </c:pt>
                <c:pt idx="127">
                  <c:v>40544</c:v>
                </c:pt>
                <c:pt idx="128">
                  <c:v>40575</c:v>
                </c:pt>
                <c:pt idx="129">
                  <c:v>40603</c:v>
                </c:pt>
                <c:pt idx="130">
                  <c:v>40634</c:v>
                </c:pt>
                <c:pt idx="131">
                  <c:v>40664</c:v>
                </c:pt>
                <c:pt idx="132">
                  <c:v>40695</c:v>
                </c:pt>
                <c:pt idx="133">
                  <c:v>40725</c:v>
                </c:pt>
                <c:pt idx="134">
                  <c:v>40756</c:v>
                </c:pt>
                <c:pt idx="135">
                  <c:v>40787</c:v>
                </c:pt>
                <c:pt idx="136">
                  <c:v>40817</c:v>
                </c:pt>
                <c:pt idx="137">
                  <c:v>40848</c:v>
                </c:pt>
                <c:pt idx="138">
                  <c:v>40878</c:v>
                </c:pt>
                <c:pt idx="139">
                  <c:v>40909</c:v>
                </c:pt>
                <c:pt idx="140">
                  <c:v>40940</c:v>
                </c:pt>
                <c:pt idx="141">
                  <c:v>40969</c:v>
                </c:pt>
                <c:pt idx="142">
                  <c:v>41000</c:v>
                </c:pt>
                <c:pt idx="143">
                  <c:v>41030</c:v>
                </c:pt>
                <c:pt idx="144">
                  <c:v>41061</c:v>
                </c:pt>
                <c:pt idx="145">
                  <c:v>41091</c:v>
                </c:pt>
                <c:pt idx="146">
                  <c:v>41122</c:v>
                </c:pt>
                <c:pt idx="147">
                  <c:v>41153</c:v>
                </c:pt>
                <c:pt idx="148">
                  <c:v>41183</c:v>
                </c:pt>
                <c:pt idx="149">
                  <c:v>41214</c:v>
                </c:pt>
                <c:pt idx="150">
                  <c:v>41244</c:v>
                </c:pt>
                <c:pt idx="151">
                  <c:v>41275</c:v>
                </c:pt>
                <c:pt idx="152">
                  <c:v>41306</c:v>
                </c:pt>
                <c:pt idx="153">
                  <c:v>41334</c:v>
                </c:pt>
                <c:pt idx="154">
                  <c:v>41365</c:v>
                </c:pt>
                <c:pt idx="155">
                  <c:v>41395</c:v>
                </c:pt>
                <c:pt idx="156">
                  <c:v>41426</c:v>
                </c:pt>
                <c:pt idx="157">
                  <c:v>41456</c:v>
                </c:pt>
                <c:pt idx="158">
                  <c:v>41487</c:v>
                </c:pt>
                <c:pt idx="159">
                  <c:v>41518</c:v>
                </c:pt>
                <c:pt idx="160">
                  <c:v>41548</c:v>
                </c:pt>
                <c:pt idx="161">
                  <c:v>41579</c:v>
                </c:pt>
                <c:pt idx="162">
                  <c:v>41609</c:v>
                </c:pt>
                <c:pt idx="163">
                  <c:v>41640</c:v>
                </c:pt>
                <c:pt idx="164">
                  <c:v>41671</c:v>
                </c:pt>
                <c:pt idx="165">
                  <c:v>41699</c:v>
                </c:pt>
                <c:pt idx="166">
                  <c:v>41730</c:v>
                </c:pt>
                <c:pt idx="167">
                  <c:v>41760</c:v>
                </c:pt>
                <c:pt idx="168">
                  <c:v>41791</c:v>
                </c:pt>
              </c:numCache>
            </c:numRef>
          </c:cat>
          <c:val>
            <c:numRef>
              <c:f>Sheet1!$B$2:$B$170</c:f>
              <c:numCache>
                <c:formatCode>0.00000</c:formatCode>
                <c:ptCount val="169"/>
                <c:pt idx="0">
                  <c:v>2.017538404129593E-2</c:v>
                </c:pt>
                <c:pt idx="1">
                  <c:v>1.8812667527052573E-2</c:v>
                </c:pt>
                <c:pt idx="2">
                  <c:v>1.6575679924734965E-2</c:v>
                </c:pt>
                <c:pt idx="3">
                  <c:v>1.4298248866150276E-2</c:v>
                </c:pt>
                <c:pt idx="4">
                  <c:v>1.1898156710437036E-2</c:v>
                </c:pt>
                <c:pt idx="5">
                  <c:v>9.7379014883847148E-3</c:v>
                </c:pt>
                <c:pt idx="6">
                  <c:v>7.3214176033413736E-3</c:v>
                </c:pt>
                <c:pt idx="7">
                  <c:v>4.7614956987003243E-3</c:v>
                </c:pt>
                <c:pt idx="8">
                  <c:v>1.9849778834253318E-3</c:v>
                </c:pt>
                <c:pt idx="9">
                  <c:v>-3.3090749242942197E-3</c:v>
                </c:pt>
                <c:pt idx="10">
                  <c:v>-6.769613583138212E-3</c:v>
                </c:pt>
                <c:pt idx="11">
                  <c:v>-1.1047637608253336E-2</c:v>
                </c:pt>
                <c:pt idx="12">
                  <c:v>-1.3021690625114157E-2</c:v>
                </c:pt>
                <c:pt idx="13">
                  <c:v>-1.6845310596832919E-2</c:v>
                </c:pt>
                <c:pt idx="14">
                  <c:v>-1.9508037018996505E-2</c:v>
                </c:pt>
                <c:pt idx="15">
                  <c:v>-2.1126760563380365E-2</c:v>
                </c:pt>
                <c:pt idx="16">
                  <c:v>-2.3175338125990042E-2</c:v>
                </c:pt>
                <c:pt idx="17">
                  <c:v>-2.5018288222384832E-2</c:v>
                </c:pt>
                <c:pt idx="18">
                  <c:v>-2.6987475762490831E-2</c:v>
                </c:pt>
                <c:pt idx="19">
                  <c:v>-2.5929770992366485E-2</c:v>
                </c:pt>
                <c:pt idx="20">
                  <c:v>-2.4518495872821622E-2</c:v>
                </c:pt>
                <c:pt idx="21">
                  <c:v>-2.2578866768759642E-2</c:v>
                </c:pt>
                <c:pt idx="22">
                  <c:v>-2.058234781220436E-2</c:v>
                </c:pt>
                <c:pt idx="23">
                  <c:v>-1.7686471573554075E-2</c:v>
                </c:pt>
                <c:pt idx="24">
                  <c:v>-1.3947053082805305E-2</c:v>
                </c:pt>
                <c:pt idx="25">
                  <c:v>-9.1430553662799063E-3</c:v>
                </c:pt>
                <c:pt idx="26">
                  <c:v>-5.6384907722497601E-3</c:v>
                </c:pt>
                <c:pt idx="27">
                  <c:v>-2.949889223569313E-3</c:v>
                </c:pt>
                <c:pt idx="28">
                  <c:v>-9.48009180720355E-4</c:v>
                </c:pt>
                <c:pt idx="29">
                  <c:v>1.5256102440976971E-3</c:v>
                </c:pt>
                <c:pt idx="30">
                  <c:v>4.2111595728682172E-3</c:v>
                </c:pt>
                <c:pt idx="31">
                  <c:v>3.724044538067961E-3</c:v>
                </c:pt>
                <c:pt idx="32">
                  <c:v>2.4821361414064658E-3</c:v>
                </c:pt>
                <c:pt idx="33">
                  <c:v>8.5232257902778663E-4</c:v>
                </c:pt>
                <c:pt idx="34">
                  <c:v>6.8962923024828982E-4</c:v>
                </c:pt>
                <c:pt idx="35">
                  <c:v>8.6513867295257008E-4</c:v>
                </c:pt>
                <c:pt idx="36">
                  <c:v>2.7562014532711565E-4</c:v>
                </c:pt>
                <c:pt idx="37">
                  <c:v>-2.550669550757112E-3</c:v>
                </c:pt>
                <c:pt idx="38">
                  <c:v>-4.4089728217426849E-3</c:v>
                </c:pt>
                <c:pt idx="39">
                  <c:v>-5.0808314087759099E-3</c:v>
                </c:pt>
                <c:pt idx="40">
                  <c:v>-3.4834939819208266E-3</c:v>
                </c:pt>
                <c:pt idx="41">
                  <c:v>-1.6106879760268145E-3</c:v>
                </c:pt>
                <c:pt idx="42">
                  <c:v>-6.240327492401665E-5</c:v>
                </c:pt>
                <c:pt idx="43">
                  <c:v>2.8607477919773139E-3</c:v>
                </c:pt>
                <c:pt idx="44">
                  <c:v>7.6155462184872569E-3</c:v>
                </c:pt>
                <c:pt idx="45">
                  <c:v>1.112085159674403E-2</c:v>
                </c:pt>
                <c:pt idx="46">
                  <c:v>1.329440657578207E-2</c:v>
                </c:pt>
                <c:pt idx="47">
                  <c:v>1.2640150328844246E-2</c:v>
                </c:pt>
                <c:pt idx="48">
                  <c:v>1.4090328398587149E-2</c:v>
                </c:pt>
                <c:pt idx="49">
                  <c:v>1.6283296772171774E-2</c:v>
                </c:pt>
                <c:pt idx="50">
                  <c:v>1.8830525272547138E-2</c:v>
                </c:pt>
                <c:pt idx="51">
                  <c:v>1.9297849381414878E-2</c:v>
                </c:pt>
                <c:pt idx="52">
                  <c:v>1.9883978800446123E-2</c:v>
                </c:pt>
                <c:pt idx="53">
                  <c:v>1.9309413339002823E-2</c:v>
                </c:pt>
                <c:pt idx="54">
                  <c:v>2.0020219922864735E-2</c:v>
                </c:pt>
                <c:pt idx="55">
                  <c:v>1.7339744388251033E-2</c:v>
                </c:pt>
                <c:pt idx="56">
                  <c:v>1.4458220087618212E-2</c:v>
                </c:pt>
                <c:pt idx="57">
                  <c:v>1.2670613589635504E-2</c:v>
                </c:pt>
                <c:pt idx="58">
                  <c:v>1.3342566372775533E-2</c:v>
                </c:pt>
                <c:pt idx="59">
                  <c:v>1.4919464581735431E-2</c:v>
                </c:pt>
                <c:pt idx="60">
                  <c:v>1.4030407449948656E-2</c:v>
                </c:pt>
                <c:pt idx="61">
                  <c:v>1.4381922687914717E-2</c:v>
                </c:pt>
                <c:pt idx="62">
                  <c:v>1.3864946067083661E-2</c:v>
                </c:pt>
                <c:pt idx="63">
                  <c:v>1.5990447584814493E-2</c:v>
                </c:pt>
                <c:pt idx="64">
                  <c:v>1.4901719901719845E-2</c:v>
                </c:pt>
                <c:pt idx="65">
                  <c:v>1.5029752775903127E-2</c:v>
                </c:pt>
                <c:pt idx="66">
                  <c:v>1.2774861422121031E-2</c:v>
                </c:pt>
                <c:pt idx="67">
                  <c:v>1.5293253336598367E-2</c:v>
                </c:pt>
                <c:pt idx="68">
                  <c:v>1.5940397837097109E-2</c:v>
                </c:pt>
                <c:pt idx="69">
                  <c:v>1.7893616761047726E-2</c:v>
                </c:pt>
                <c:pt idx="70">
                  <c:v>1.6815541562942293E-2</c:v>
                </c:pt>
                <c:pt idx="71">
                  <c:v>1.7052657240370417E-2</c:v>
                </c:pt>
                <c:pt idx="72">
                  <c:v>1.7234449411105413E-2</c:v>
                </c:pt>
                <c:pt idx="73">
                  <c:v>1.6232976653696607E-2</c:v>
                </c:pt>
                <c:pt idx="74">
                  <c:v>1.5812868906215805E-2</c:v>
                </c:pt>
                <c:pt idx="75">
                  <c:v>1.3800205973223401E-2</c:v>
                </c:pt>
                <c:pt idx="76">
                  <c:v>1.2201469502378659E-2</c:v>
                </c:pt>
                <c:pt idx="77">
                  <c:v>1.0032636286716023E-2</c:v>
                </c:pt>
                <c:pt idx="78">
                  <c:v>9.5448669155584476E-3</c:v>
                </c:pt>
                <c:pt idx="79">
                  <c:v>8.5746330756519828E-3</c:v>
                </c:pt>
                <c:pt idx="80">
                  <c:v>7.8270817026915296E-3</c:v>
                </c:pt>
                <c:pt idx="81">
                  <c:v>6.6567336345284556E-3</c:v>
                </c:pt>
                <c:pt idx="82">
                  <c:v>5.4364784100999763E-3</c:v>
                </c:pt>
                <c:pt idx="83">
                  <c:v>4.0508635050757746E-3</c:v>
                </c:pt>
                <c:pt idx="84">
                  <c:v>2.8975789650136363E-3</c:v>
                </c:pt>
                <c:pt idx="85">
                  <c:v>3.6254860903377484E-3</c:v>
                </c:pt>
                <c:pt idx="86">
                  <c:v>4.5074127211861548E-3</c:v>
                </c:pt>
                <c:pt idx="87">
                  <c:v>4.8999689270261548E-3</c:v>
                </c:pt>
                <c:pt idx="88">
                  <c:v>5.5727628227359993E-3</c:v>
                </c:pt>
                <c:pt idx="89">
                  <c:v>6.4025849688844616E-3</c:v>
                </c:pt>
                <c:pt idx="90">
                  <c:v>6.8097227042613895E-3</c:v>
                </c:pt>
                <c:pt idx="91">
                  <c:v>6.5287576228627575E-3</c:v>
                </c:pt>
                <c:pt idx="92">
                  <c:v>6.3803094569567786E-3</c:v>
                </c:pt>
                <c:pt idx="93">
                  <c:v>5.0132493017258639E-3</c:v>
                </c:pt>
                <c:pt idx="94">
                  <c:v>3.8553814201649494E-3</c:v>
                </c:pt>
                <c:pt idx="95">
                  <c:v>1.9217685044818911E-3</c:v>
                </c:pt>
                <c:pt idx="96">
                  <c:v>4.2979942693421869E-4</c:v>
                </c:pt>
                <c:pt idx="97">
                  <c:v>-3.0997400987146095E-3</c:v>
                </c:pt>
                <c:pt idx="98">
                  <c:v>-7.3675565659333531E-3</c:v>
                </c:pt>
                <c:pt idx="99">
                  <c:v>-1.1369582798154254E-2</c:v>
                </c:pt>
                <c:pt idx="100">
                  <c:v>-1.5412608369902547E-2</c:v>
                </c:pt>
                <c:pt idx="101">
                  <c:v>-2.0441167726975351E-2</c:v>
                </c:pt>
                <c:pt idx="102">
                  <c:v>-2.6305779426098574E-2</c:v>
                </c:pt>
                <c:pt idx="103">
                  <c:v>-3.3857631628968043E-2</c:v>
                </c:pt>
                <c:pt idx="104">
                  <c:v>-4.1945173277612269E-2</c:v>
                </c:pt>
                <c:pt idx="105">
                  <c:v>-4.9787405876624113E-2</c:v>
                </c:pt>
                <c:pt idx="106">
                  <c:v>-5.6300682504577648E-2</c:v>
                </c:pt>
                <c:pt idx="107">
                  <c:v>-6.0103886201720247E-2</c:v>
                </c:pt>
                <c:pt idx="108">
                  <c:v>-6.3332378633825015E-2</c:v>
                </c:pt>
                <c:pt idx="109">
                  <c:v>-6.3993398550551306E-2</c:v>
                </c:pt>
                <c:pt idx="110">
                  <c:v>-6.4162210124943053E-2</c:v>
                </c:pt>
                <c:pt idx="111">
                  <c:v>-6.2542103743624233E-2</c:v>
                </c:pt>
                <c:pt idx="112">
                  <c:v>-5.9366356246451923E-2</c:v>
                </c:pt>
                <c:pt idx="113">
                  <c:v>-5.4445469554239123E-2</c:v>
                </c:pt>
                <c:pt idx="114">
                  <c:v>-4.9296204509662767E-2</c:v>
                </c:pt>
                <c:pt idx="115">
                  <c:v>-4.2520227233602825E-2</c:v>
                </c:pt>
                <c:pt idx="116">
                  <c:v>-3.6148012293050424E-2</c:v>
                </c:pt>
                <c:pt idx="117">
                  <c:v>-2.7360447966402579E-2</c:v>
                </c:pt>
                <c:pt idx="118">
                  <c:v>-1.8055363060213825E-2</c:v>
                </c:pt>
                <c:pt idx="119">
                  <c:v>-7.6432636609077287E-3</c:v>
                </c:pt>
                <c:pt idx="120">
                  <c:v>7.7717896775353346E-4</c:v>
                </c:pt>
                <c:pt idx="121">
                  <c:v>5.4301301953567638E-3</c:v>
                </c:pt>
                <c:pt idx="122">
                  <c:v>7.3929811523827382E-3</c:v>
                </c:pt>
                <c:pt idx="123">
                  <c:v>8.5847373891621004E-3</c:v>
                </c:pt>
                <c:pt idx="124">
                  <c:v>1.0157172941599457E-2</c:v>
                </c:pt>
                <c:pt idx="125">
                  <c:v>1.0925524129873576E-2</c:v>
                </c:pt>
                <c:pt idx="126">
                  <c:v>1.2571428571428456E-2</c:v>
                </c:pt>
                <c:pt idx="127">
                  <c:v>1.2867930343658296E-2</c:v>
                </c:pt>
                <c:pt idx="128">
                  <c:v>1.5402615101762773E-2</c:v>
                </c:pt>
                <c:pt idx="129">
                  <c:v>1.641029595075616E-2</c:v>
                </c:pt>
                <c:pt idx="130">
                  <c:v>1.7630302563707678E-2</c:v>
                </c:pt>
                <c:pt idx="131">
                  <c:v>1.5480904330055223E-2</c:v>
                </c:pt>
                <c:pt idx="132">
                  <c:v>1.3787396562698895E-2</c:v>
                </c:pt>
                <c:pt idx="133">
                  <c:v>1.4143750317694215E-2</c:v>
                </c:pt>
                <c:pt idx="134">
                  <c:v>1.6928673178673082E-2</c:v>
                </c:pt>
                <c:pt idx="135">
                  <c:v>1.9504313086846858E-2</c:v>
                </c:pt>
                <c:pt idx="136">
                  <c:v>1.995754255278559E-2</c:v>
                </c:pt>
                <c:pt idx="137">
                  <c:v>2.0675116202280686E-2</c:v>
                </c:pt>
                <c:pt idx="138">
                  <c:v>2.1317878611104124E-2</c:v>
                </c:pt>
                <c:pt idx="139">
                  <c:v>2.2949156840370133E-2</c:v>
                </c:pt>
                <c:pt idx="140">
                  <c:v>2.3361231751015898E-2</c:v>
                </c:pt>
                <c:pt idx="141">
                  <c:v>2.4224340657951426E-2</c:v>
                </c:pt>
                <c:pt idx="142">
                  <c:v>2.3515912644374026E-2</c:v>
                </c:pt>
                <c:pt idx="143">
                  <c:v>2.2615783250735655E-2</c:v>
                </c:pt>
                <c:pt idx="144">
                  <c:v>2.168698906232347E-2</c:v>
                </c:pt>
                <c:pt idx="145">
                  <c:v>1.9898502600087742E-2</c:v>
                </c:pt>
                <c:pt idx="146">
                  <c:v>1.823525733224951E-2</c:v>
                </c:pt>
                <c:pt idx="147">
                  <c:v>1.6473025420873366E-2</c:v>
                </c:pt>
                <c:pt idx="148">
                  <c:v>1.6688061617458283E-2</c:v>
                </c:pt>
                <c:pt idx="149">
                  <c:v>1.7207913400522745E-2</c:v>
                </c:pt>
                <c:pt idx="150">
                  <c:v>1.7073322158067894E-2</c:v>
                </c:pt>
                <c:pt idx="151">
                  <c:v>1.6385721368368911E-2</c:v>
                </c:pt>
                <c:pt idx="152">
                  <c:v>1.5639306129519248E-2</c:v>
                </c:pt>
                <c:pt idx="153">
                  <c:v>1.3961239353166288E-2</c:v>
                </c:pt>
                <c:pt idx="154">
                  <c:v>1.2775183866556628E-2</c:v>
                </c:pt>
                <c:pt idx="155">
                  <c:v>1.147601476014759E-2</c:v>
                </c:pt>
                <c:pt idx="156">
                  <c:v>1.1492133726646925E-2</c:v>
                </c:pt>
                <c:pt idx="157">
                  <c:v>1.1991203174720244E-2</c:v>
                </c:pt>
                <c:pt idx="158">
                  <c:v>1.2811221795044681E-2</c:v>
                </c:pt>
                <c:pt idx="159">
                  <c:v>1.3615547998182986E-2</c:v>
                </c:pt>
                <c:pt idx="160">
                  <c:v>1.4134059036971625E-2</c:v>
                </c:pt>
                <c:pt idx="161">
                  <c:v>1.4580504690959506E-2</c:v>
                </c:pt>
                <c:pt idx="162">
                  <c:v>1.4882187767061295E-2</c:v>
                </c:pt>
                <c:pt idx="163">
                  <c:v>1.4389892929440817E-2</c:v>
                </c:pt>
                <c:pt idx="164">
                  <c:v>1.4387349852593934E-2</c:v>
                </c:pt>
                <c:pt idx="165">
                  <c:v>1.5242083734066991E-2</c:v>
                </c:pt>
                <c:pt idx="166">
                  <c:v>1.7029558447877235E-2</c:v>
                </c:pt>
                <c:pt idx="167">
                  <c:v>1.9238018800238343E-2</c:v>
                </c:pt>
                <c:pt idx="168">
                  <c:v>1.9952609514551467E-2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U.S.</c:v>
                </c:pt>
              </c:strCache>
            </c:strRef>
          </c:tx>
          <c:spPr>
            <a:ln>
              <a:solidFill>
                <a:srgbClr val="800000"/>
              </a:solidFill>
              <a:prstDash val="solid"/>
            </a:ln>
          </c:spPr>
          <c:marker>
            <c:symbol val="none"/>
          </c:marker>
          <c:cat>
            <c:numRef>
              <c:f>Sheet1!$A$2:$A$170</c:f>
              <c:numCache>
                <c:formatCode>mmm\-yy</c:formatCode>
                <c:ptCount val="169"/>
                <c:pt idx="0">
                  <c:v>36678</c:v>
                </c:pt>
                <c:pt idx="1">
                  <c:v>36708</c:v>
                </c:pt>
                <c:pt idx="2">
                  <c:v>36739</c:v>
                </c:pt>
                <c:pt idx="3">
                  <c:v>36770</c:v>
                </c:pt>
                <c:pt idx="4">
                  <c:v>36800</c:v>
                </c:pt>
                <c:pt idx="5">
                  <c:v>36831</c:v>
                </c:pt>
                <c:pt idx="6">
                  <c:v>36861</c:v>
                </c:pt>
                <c:pt idx="7">
                  <c:v>36892</c:v>
                </c:pt>
                <c:pt idx="8">
                  <c:v>36923</c:v>
                </c:pt>
                <c:pt idx="9">
                  <c:v>36951</c:v>
                </c:pt>
                <c:pt idx="10">
                  <c:v>36982</c:v>
                </c:pt>
                <c:pt idx="11">
                  <c:v>37012</c:v>
                </c:pt>
                <c:pt idx="12">
                  <c:v>37043</c:v>
                </c:pt>
                <c:pt idx="13">
                  <c:v>37073</c:v>
                </c:pt>
                <c:pt idx="14">
                  <c:v>37104</c:v>
                </c:pt>
                <c:pt idx="15">
                  <c:v>37135</c:v>
                </c:pt>
                <c:pt idx="16">
                  <c:v>37165</c:v>
                </c:pt>
                <c:pt idx="17">
                  <c:v>37196</c:v>
                </c:pt>
                <c:pt idx="18">
                  <c:v>37226</c:v>
                </c:pt>
                <c:pt idx="19">
                  <c:v>37257</c:v>
                </c:pt>
                <c:pt idx="20">
                  <c:v>37288</c:v>
                </c:pt>
                <c:pt idx="21">
                  <c:v>37316</c:v>
                </c:pt>
                <c:pt idx="22">
                  <c:v>37347</c:v>
                </c:pt>
                <c:pt idx="23">
                  <c:v>37377</c:v>
                </c:pt>
                <c:pt idx="24">
                  <c:v>37408</c:v>
                </c:pt>
                <c:pt idx="25">
                  <c:v>37438</c:v>
                </c:pt>
                <c:pt idx="26">
                  <c:v>37469</c:v>
                </c:pt>
                <c:pt idx="27">
                  <c:v>37500</c:v>
                </c:pt>
                <c:pt idx="28">
                  <c:v>37530</c:v>
                </c:pt>
                <c:pt idx="29">
                  <c:v>37561</c:v>
                </c:pt>
                <c:pt idx="30">
                  <c:v>37591</c:v>
                </c:pt>
                <c:pt idx="31">
                  <c:v>37622</c:v>
                </c:pt>
                <c:pt idx="32">
                  <c:v>37653</c:v>
                </c:pt>
                <c:pt idx="33">
                  <c:v>37681</c:v>
                </c:pt>
                <c:pt idx="34">
                  <c:v>37712</c:v>
                </c:pt>
                <c:pt idx="35">
                  <c:v>37742</c:v>
                </c:pt>
                <c:pt idx="36">
                  <c:v>37773</c:v>
                </c:pt>
                <c:pt idx="37">
                  <c:v>37803</c:v>
                </c:pt>
                <c:pt idx="38">
                  <c:v>37834</c:v>
                </c:pt>
                <c:pt idx="39">
                  <c:v>37865</c:v>
                </c:pt>
                <c:pt idx="40">
                  <c:v>37895</c:v>
                </c:pt>
                <c:pt idx="41">
                  <c:v>37926</c:v>
                </c:pt>
                <c:pt idx="42">
                  <c:v>37956</c:v>
                </c:pt>
                <c:pt idx="43">
                  <c:v>37987</c:v>
                </c:pt>
                <c:pt idx="44">
                  <c:v>38018</c:v>
                </c:pt>
                <c:pt idx="45">
                  <c:v>38047</c:v>
                </c:pt>
                <c:pt idx="46">
                  <c:v>38078</c:v>
                </c:pt>
                <c:pt idx="47">
                  <c:v>38108</c:v>
                </c:pt>
                <c:pt idx="48">
                  <c:v>38139</c:v>
                </c:pt>
                <c:pt idx="49">
                  <c:v>38169</c:v>
                </c:pt>
                <c:pt idx="50">
                  <c:v>38200</c:v>
                </c:pt>
                <c:pt idx="51">
                  <c:v>38231</c:v>
                </c:pt>
                <c:pt idx="52">
                  <c:v>38261</c:v>
                </c:pt>
                <c:pt idx="53">
                  <c:v>38292</c:v>
                </c:pt>
                <c:pt idx="54">
                  <c:v>38322</c:v>
                </c:pt>
                <c:pt idx="55">
                  <c:v>38353</c:v>
                </c:pt>
                <c:pt idx="56">
                  <c:v>38384</c:v>
                </c:pt>
                <c:pt idx="57">
                  <c:v>38412</c:v>
                </c:pt>
                <c:pt idx="58">
                  <c:v>38443</c:v>
                </c:pt>
                <c:pt idx="59">
                  <c:v>38473</c:v>
                </c:pt>
                <c:pt idx="60">
                  <c:v>38504</c:v>
                </c:pt>
                <c:pt idx="61">
                  <c:v>38534</c:v>
                </c:pt>
                <c:pt idx="62">
                  <c:v>38565</c:v>
                </c:pt>
                <c:pt idx="63">
                  <c:v>38596</c:v>
                </c:pt>
                <c:pt idx="64">
                  <c:v>38626</c:v>
                </c:pt>
                <c:pt idx="65">
                  <c:v>38657</c:v>
                </c:pt>
                <c:pt idx="66">
                  <c:v>38687</c:v>
                </c:pt>
                <c:pt idx="67">
                  <c:v>38718</c:v>
                </c:pt>
                <c:pt idx="68">
                  <c:v>38749</c:v>
                </c:pt>
                <c:pt idx="69">
                  <c:v>38777</c:v>
                </c:pt>
                <c:pt idx="70">
                  <c:v>38808</c:v>
                </c:pt>
                <c:pt idx="71">
                  <c:v>38838</c:v>
                </c:pt>
                <c:pt idx="72">
                  <c:v>38869</c:v>
                </c:pt>
                <c:pt idx="73">
                  <c:v>38899</c:v>
                </c:pt>
                <c:pt idx="74">
                  <c:v>38930</c:v>
                </c:pt>
                <c:pt idx="75">
                  <c:v>38961</c:v>
                </c:pt>
                <c:pt idx="76">
                  <c:v>38991</c:v>
                </c:pt>
                <c:pt idx="77">
                  <c:v>39022</c:v>
                </c:pt>
                <c:pt idx="78">
                  <c:v>39052</c:v>
                </c:pt>
                <c:pt idx="79">
                  <c:v>39083</c:v>
                </c:pt>
                <c:pt idx="80">
                  <c:v>39114</c:v>
                </c:pt>
                <c:pt idx="81">
                  <c:v>39142</c:v>
                </c:pt>
                <c:pt idx="82">
                  <c:v>39173</c:v>
                </c:pt>
                <c:pt idx="83">
                  <c:v>39203</c:v>
                </c:pt>
                <c:pt idx="84">
                  <c:v>39234</c:v>
                </c:pt>
                <c:pt idx="85">
                  <c:v>39264</c:v>
                </c:pt>
                <c:pt idx="86">
                  <c:v>39295</c:v>
                </c:pt>
                <c:pt idx="87">
                  <c:v>39326</c:v>
                </c:pt>
                <c:pt idx="88">
                  <c:v>39356</c:v>
                </c:pt>
                <c:pt idx="89">
                  <c:v>39387</c:v>
                </c:pt>
                <c:pt idx="90">
                  <c:v>39417</c:v>
                </c:pt>
                <c:pt idx="91">
                  <c:v>39448</c:v>
                </c:pt>
                <c:pt idx="92">
                  <c:v>39479</c:v>
                </c:pt>
                <c:pt idx="93">
                  <c:v>39508</c:v>
                </c:pt>
                <c:pt idx="94">
                  <c:v>39539</c:v>
                </c:pt>
                <c:pt idx="95">
                  <c:v>39569</c:v>
                </c:pt>
                <c:pt idx="96">
                  <c:v>39600</c:v>
                </c:pt>
                <c:pt idx="97">
                  <c:v>39630</c:v>
                </c:pt>
                <c:pt idx="98">
                  <c:v>39661</c:v>
                </c:pt>
                <c:pt idx="99">
                  <c:v>39692</c:v>
                </c:pt>
                <c:pt idx="100">
                  <c:v>39722</c:v>
                </c:pt>
                <c:pt idx="101">
                  <c:v>39753</c:v>
                </c:pt>
                <c:pt idx="102">
                  <c:v>39783</c:v>
                </c:pt>
                <c:pt idx="103">
                  <c:v>39814</c:v>
                </c:pt>
                <c:pt idx="104">
                  <c:v>39845</c:v>
                </c:pt>
                <c:pt idx="105">
                  <c:v>39873</c:v>
                </c:pt>
                <c:pt idx="106">
                  <c:v>39904</c:v>
                </c:pt>
                <c:pt idx="107">
                  <c:v>39934</c:v>
                </c:pt>
                <c:pt idx="108">
                  <c:v>39965</c:v>
                </c:pt>
                <c:pt idx="109">
                  <c:v>39995</c:v>
                </c:pt>
                <c:pt idx="110">
                  <c:v>40026</c:v>
                </c:pt>
                <c:pt idx="111">
                  <c:v>40057</c:v>
                </c:pt>
                <c:pt idx="112">
                  <c:v>40087</c:v>
                </c:pt>
                <c:pt idx="113">
                  <c:v>40118</c:v>
                </c:pt>
                <c:pt idx="114">
                  <c:v>40148</c:v>
                </c:pt>
                <c:pt idx="115">
                  <c:v>40179</c:v>
                </c:pt>
                <c:pt idx="116">
                  <c:v>40210</c:v>
                </c:pt>
                <c:pt idx="117">
                  <c:v>40238</c:v>
                </c:pt>
                <c:pt idx="118">
                  <c:v>40269</c:v>
                </c:pt>
                <c:pt idx="119">
                  <c:v>40299</c:v>
                </c:pt>
                <c:pt idx="120">
                  <c:v>40330</c:v>
                </c:pt>
                <c:pt idx="121">
                  <c:v>40360</c:v>
                </c:pt>
                <c:pt idx="122">
                  <c:v>40391</c:v>
                </c:pt>
                <c:pt idx="123">
                  <c:v>40422</c:v>
                </c:pt>
                <c:pt idx="124">
                  <c:v>40452</c:v>
                </c:pt>
                <c:pt idx="125">
                  <c:v>40483</c:v>
                </c:pt>
                <c:pt idx="126">
                  <c:v>40513</c:v>
                </c:pt>
                <c:pt idx="127">
                  <c:v>40544</c:v>
                </c:pt>
                <c:pt idx="128">
                  <c:v>40575</c:v>
                </c:pt>
                <c:pt idx="129">
                  <c:v>40603</c:v>
                </c:pt>
                <c:pt idx="130">
                  <c:v>40634</c:v>
                </c:pt>
                <c:pt idx="131">
                  <c:v>40664</c:v>
                </c:pt>
                <c:pt idx="132">
                  <c:v>40695</c:v>
                </c:pt>
                <c:pt idx="133">
                  <c:v>40725</c:v>
                </c:pt>
                <c:pt idx="134">
                  <c:v>40756</c:v>
                </c:pt>
                <c:pt idx="135">
                  <c:v>40787</c:v>
                </c:pt>
                <c:pt idx="136">
                  <c:v>40817</c:v>
                </c:pt>
                <c:pt idx="137">
                  <c:v>40848</c:v>
                </c:pt>
                <c:pt idx="138">
                  <c:v>40878</c:v>
                </c:pt>
                <c:pt idx="139">
                  <c:v>40909</c:v>
                </c:pt>
                <c:pt idx="140">
                  <c:v>40940</c:v>
                </c:pt>
                <c:pt idx="141">
                  <c:v>40969</c:v>
                </c:pt>
                <c:pt idx="142">
                  <c:v>41000</c:v>
                </c:pt>
                <c:pt idx="143">
                  <c:v>41030</c:v>
                </c:pt>
                <c:pt idx="144">
                  <c:v>41061</c:v>
                </c:pt>
                <c:pt idx="145">
                  <c:v>41091</c:v>
                </c:pt>
                <c:pt idx="146">
                  <c:v>41122</c:v>
                </c:pt>
                <c:pt idx="147">
                  <c:v>41153</c:v>
                </c:pt>
                <c:pt idx="148">
                  <c:v>41183</c:v>
                </c:pt>
                <c:pt idx="149">
                  <c:v>41214</c:v>
                </c:pt>
                <c:pt idx="150">
                  <c:v>41244</c:v>
                </c:pt>
                <c:pt idx="151">
                  <c:v>41275</c:v>
                </c:pt>
                <c:pt idx="152">
                  <c:v>41306</c:v>
                </c:pt>
                <c:pt idx="153">
                  <c:v>41334</c:v>
                </c:pt>
                <c:pt idx="154">
                  <c:v>41365</c:v>
                </c:pt>
                <c:pt idx="155">
                  <c:v>41395</c:v>
                </c:pt>
                <c:pt idx="156">
                  <c:v>41426</c:v>
                </c:pt>
                <c:pt idx="157">
                  <c:v>41456</c:v>
                </c:pt>
                <c:pt idx="158">
                  <c:v>41487</c:v>
                </c:pt>
                <c:pt idx="159">
                  <c:v>41518</c:v>
                </c:pt>
                <c:pt idx="160">
                  <c:v>41548</c:v>
                </c:pt>
                <c:pt idx="161">
                  <c:v>41579</c:v>
                </c:pt>
                <c:pt idx="162">
                  <c:v>41609</c:v>
                </c:pt>
                <c:pt idx="163">
                  <c:v>41640</c:v>
                </c:pt>
                <c:pt idx="164">
                  <c:v>41671</c:v>
                </c:pt>
                <c:pt idx="165">
                  <c:v>41699</c:v>
                </c:pt>
                <c:pt idx="166">
                  <c:v>41730</c:v>
                </c:pt>
                <c:pt idx="167">
                  <c:v>41760</c:v>
                </c:pt>
                <c:pt idx="168">
                  <c:v>41791</c:v>
                </c:pt>
              </c:numCache>
            </c:numRef>
          </c:cat>
          <c:val>
            <c:numRef>
              <c:f>Sheet1!$C$2:$C$170</c:f>
              <c:numCache>
                <c:formatCode>General</c:formatCode>
                <c:ptCount val="169"/>
                <c:pt idx="0">
                  <c:v>2.4690719249137238E-2</c:v>
                </c:pt>
                <c:pt idx="1">
                  <c:v>2.3519752978049979E-2</c:v>
                </c:pt>
                <c:pt idx="2">
                  <c:v>2.1853685184278548E-2</c:v>
                </c:pt>
                <c:pt idx="3">
                  <c:v>2.0780389937754107E-2</c:v>
                </c:pt>
                <c:pt idx="4">
                  <c:v>1.9006009328448981E-2</c:v>
                </c:pt>
                <c:pt idx="5">
                  <c:v>1.7527774505334603E-2</c:v>
                </c:pt>
                <c:pt idx="6">
                  <c:v>1.5863973452751701E-2</c:v>
                </c:pt>
                <c:pt idx="7">
                  <c:v>1.4609872307013827E-2</c:v>
                </c:pt>
                <c:pt idx="8">
                  <c:v>1.3386812716962959E-2</c:v>
                </c:pt>
                <c:pt idx="9">
                  <c:v>1.1298990227351258E-2</c:v>
                </c:pt>
                <c:pt idx="10">
                  <c:v>8.4381342854318309E-3</c:v>
                </c:pt>
                <c:pt idx="11">
                  <c:v>5.0680201608623854E-3</c:v>
                </c:pt>
                <c:pt idx="12">
                  <c:v>2.7494029074492943E-3</c:v>
                </c:pt>
                <c:pt idx="13">
                  <c:v>1.1325685342695735E-3</c:v>
                </c:pt>
                <c:pt idx="14">
                  <c:v>-1.7903883881975613E-4</c:v>
                </c:pt>
                <c:pt idx="15">
                  <c:v>-2.224971589405933E-3</c:v>
                </c:pt>
                <c:pt idx="16">
                  <c:v>-4.3152418979003349E-3</c:v>
                </c:pt>
                <c:pt idx="17">
                  <c:v>-7.3443910296744352E-3</c:v>
                </c:pt>
                <c:pt idx="18">
                  <c:v>-1.0209649879420635E-2</c:v>
                </c:pt>
                <c:pt idx="19">
                  <c:v>-1.2572864321607979E-2</c:v>
                </c:pt>
                <c:pt idx="20">
                  <c:v>-1.4149237538424453E-2</c:v>
                </c:pt>
                <c:pt idx="21">
                  <c:v>-1.4929646083259418E-2</c:v>
                </c:pt>
                <c:pt idx="22">
                  <c:v>-1.4933399000419567E-2</c:v>
                </c:pt>
                <c:pt idx="23">
                  <c:v>-1.4350276518209415E-2</c:v>
                </c:pt>
                <c:pt idx="24">
                  <c:v>-1.3316548121105165E-2</c:v>
                </c:pt>
                <c:pt idx="25">
                  <c:v>-1.2706195372556239E-2</c:v>
                </c:pt>
                <c:pt idx="26">
                  <c:v>-1.1813635114037879E-2</c:v>
                </c:pt>
                <c:pt idx="27">
                  <c:v>-1.0932480756409513E-2</c:v>
                </c:pt>
                <c:pt idx="28">
                  <c:v>-8.9942618886177383E-3</c:v>
                </c:pt>
                <c:pt idx="29">
                  <c:v>-6.6431367776221828E-3</c:v>
                </c:pt>
                <c:pt idx="30">
                  <c:v>-4.7103299517534669E-3</c:v>
                </c:pt>
                <c:pt idx="31">
                  <c:v>-3.3104662642876592E-3</c:v>
                </c:pt>
                <c:pt idx="32">
                  <c:v>-2.7308623105336549E-3</c:v>
                </c:pt>
                <c:pt idx="33">
                  <c:v>-2.6691752325012086E-3</c:v>
                </c:pt>
                <c:pt idx="34">
                  <c:v>-3.1197069567169278E-3</c:v>
                </c:pt>
                <c:pt idx="35">
                  <c:v>-3.5262568349931911E-3</c:v>
                </c:pt>
                <c:pt idx="36">
                  <c:v>-3.5648122157975193E-3</c:v>
                </c:pt>
                <c:pt idx="37">
                  <c:v>-3.4171238994513686E-3</c:v>
                </c:pt>
                <c:pt idx="38">
                  <c:v>-3.3281692261750706E-3</c:v>
                </c:pt>
                <c:pt idx="39">
                  <c:v>-2.7065188805224238E-3</c:v>
                </c:pt>
                <c:pt idx="40">
                  <c:v>-2.1777036842254294E-3</c:v>
                </c:pt>
                <c:pt idx="41">
                  <c:v>-1.5672380874590663E-3</c:v>
                </c:pt>
                <c:pt idx="42">
                  <c:v>-6.5092699662283593E-4</c:v>
                </c:pt>
                <c:pt idx="43">
                  <c:v>2.5530068037626918E-4</c:v>
                </c:pt>
                <c:pt idx="44">
                  <c:v>1.6501565860660428E-3</c:v>
                </c:pt>
                <c:pt idx="45">
                  <c:v>3.7115710528132784E-3</c:v>
                </c:pt>
                <c:pt idx="46">
                  <c:v>6.3587350083547101E-3</c:v>
                </c:pt>
                <c:pt idx="47">
                  <c:v>9.3179868641735109E-3</c:v>
                </c:pt>
                <c:pt idx="48">
                  <c:v>1.10502472540841E-2</c:v>
                </c:pt>
                <c:pt idx="49">
                  <c:v>1.2050876927922616E-2</c:v>
                </c:pt>
                <c:pt idx="50">
                  <c:v>1.2681080555078994E-2</c:v>
                </c:pt>
                <c:pt idx="51">
                  <c:v>1.3297933622982816E-2</c:v>
                </c:pt>
                <c:pt idx="52">
                  <c:v>1.4269120160473436E-2</c:v>
                </c:pt>
                <c:pt idx="53">
                  <c:v>1.491980222825573E-2</c:v>
                </c:pt>
                <c:pt idx="54">
                  <c:v>1.5428078080379271E-2</c:v>
                </c:pt>
                <c:pt idx="55">
                  <c:v>1.548513891193104E-2</c:v>
                </c:pt>
                <c:pt idx="56">
                  <c:v>1.5913333537350471E-2</c:v>
                </c:pt>
                <c:pt idx="57">
                  <c:v>1.5815168809736546E-2</c:v>
                </c:pt>
                <c:pt idx="58">
                  <c:v>1.607227310405146E-2</c:v>
                </c:pt>
                <c:pt idx="59">
                  <c:v>1.5488083942624353E-2</c:v>
                </c:pt>
                <c:pt idx="60">
                  <c:v>1.5850903232996538E-2</c:v>
                </c:pt>
                <c:pt idx="61">
                  <c:v>1.6795836211498827E-2</c:v>
                </c:pt>
                <c:pt idx="62">
                  <c:v>1.8242277882439151E-2</c:v>
                </c:pt>
                <c:pt idx="63">
                  <c:v>1.9010513389980721E-2</c:v>
                </c:pt>
                <c:pt idx="64">
                  <c:v>1.8240708741463996E-2</c:v>
                </c:pt>
                <c:pt idx="65">
                  <c:v>1.8000272044413679E-2</c:v>
                </c:pt>
                <c:pt idx="66">
                  <c:v>1.8076441260370002E-2</c:v>
                </c:pt>
                <c:pt idx="67">
                  <c:v>1.9180017191890775E-2</c:v>
                </c:pt>
                <c:pt idx="68">
                  <c:v>1.9780903896938318E-2</c:v>
                </c:pt>
                <c:pt idx="69">
                  <c:v>2.0670843455653731E-2</c:v>
                </c:pt>
                <c:pt idx="70">
                  <c:v>2.0735372503484673E-2</c:v>
                </c:pt>
                <c:pt idx="71">
                  <c:v>2.0233387212419185E-2</c:v>
                </c:pt>
                <c:pt idx="72">
                  <c:v>1.8944701816676623E-2</c:v>
                </c:pt>
                <c:pt idx="73">
                  <c:v>1.7697925868783715E-2</c:v>
                </c:pt>
                <c:pt idx="74">
                  <c:v>1.6802882764752169E-2</c:v>
                </c:pt>
                <c:pt idx="75">
                  <c:v>1.6558187971882354E-2</c:v>
                </c:pt>
                <c:pt idx="76">
                  <c:v>1.6534044176667262E-2</c:v>
                </c:pt>
                <c:pt idx="77">
                  <c:v>1.6219626861978531E-2</c:v>
                </c:pt>
                <c:pt idx="78">
                  <c:v>1.5709626408381139E-2</c:v>
                </c:pt>
                <c:pt idx="79">
                  <c:v>1.5299894202859265E-2</c:v>
                </c:pt>
                <c:pt idx="80">
                  <c:v>1.4646370161774724E-2</c:v>
                </c:pt>
                <c:pt idx="81">
                  <c:v>1.3735642912585E-2</c:v>
                </c:pt>
                <c:pt idx="82">
                  <c:v>1.2672441056845729E-2</c:v>
                </c:pt>
                <c:pt idx="83">
                  <c:v>1.2473737566666143E-2</c:v>
                </c:pt>
                <c:pt idx="84">
                  <c:v>1.2492047178583654E-2</c:v>
                </c:pt>
                <c:pt idx="85">
                  <c:v>1.2177021617881145E-2</c:v>
                </c:pt>
                <c:pt idx="86">
                  <c:v>1.1073796817565595E-2</c:v>
                </c:pt>
                <c:pt idx="87">
                  <c:v>9.8101628604112534E-3</c:v>
                </c:pt>
                <c:pt idx="88">
                  <c:v>9.3340417131744235E-3</c:v>
                </c:pt>
                <c:pt idx="89">
                  <c:v>9.1211239484287887E-3</c:v>
                </c:pt>
                <c:pt idx="90">
                  <c:v>8.903419788945266E-3</c:v>
                </c:pt>
                <c:pt idx="91">
                  <c:v>7.9451635547500565E-3</c:v>
                </c:pt>
                <c:pt idx="92">
                  <c:v>6.7929178978831661E-3</c:v>
                </c:pt>
                <c:pt idx="93">
                  <c:v>5.1731490545372516E-3</c:v>
                </c:pt>
                <c:pt idx="94">
                  <c:v>3.3917426439613596E-3</c:v>
                </c:pt>
                <c:pt idx="95">
                  <c:v>1.2455498800401088E-3</c:v>
                </c:pt>
                <c:pt idx="96">
                  <c:v>-8.3622346017653282E-4</c:v>
                </c:pt>
                <c:pt idx="97">
                  <c:v>-2.6380188768126978E-3</c:v>
                </c:pt>
                <c:pt idx="98">
                  <c:v>-4.2394478813631009E-3</c:v>
                </c:pt>
                <c:pt idx="99">
                  <c:v>-6.5506455236047367E-3</c:v>
                </c:pt>
                <c:pt idx="100">
                  <c:v>-9.7740947855398108E-3</c:v>
                </c:pt>
                <c:pt idx="101">
                  <c:v>-1.4535241445706393E-2</c:v>
                </c:pt>
                <c:pt idx="102">
                  <c:v>-1.9908954568908621E-2</c:v>
                </c:pt>
                <c:pt idx="103">
                  <c:v>-2.5898382525881392E-2</c:v>
                </c:pt>
                <c:pt idx="104">
                  <c:v>-3.1251054232109388E-2</c:v>
                </c:pt>
                <c:pt idx="105">
                  <c:v>-3.650296618238702E-2</c:v>
                </c:pt>
                <c:pt idx="106">
                  <c:v>-4.0954198565372524E-2</c:v>
                </c:pt>
                <c:pt idx="107">
                  <c:v>-4.4354049764847581E-2</c:v>
                </c:pt>
                <c:pt idx="108">
                  <c:v>-4.6681453924468874E-2</c:v>
                </c:pt>
                <c:pt idx="109">
                  <c:v>-4.8159765535115251E-2</c:v>
                </c:pt>
                <c:pt idx="110">
                  <c:v>-4.9129820918260791E-2</c:v>
                </c:pt>
                <c:pt idx="111">
                  <c:v>-4.8872701456139533E-2</c:v>
                </c:pt>
                <c:pt idx="112">
                  <c:v>-4.7687438430852214E-2</c:v>
                </c:pt>
                <c:pt idx="113">
                  <c:v>-4.4799800204203044E-2</c:v>
                </c:pt>
                <c:pt idx="114">
                  <c:v>-4.1448431784019357E-2</c:v>
                </c:pt>
                <c:pt idx="115">
                  <c:v>-3.6759594380301963E-2</c:v>
                </c:pt>
                <c:pt idx="116">
                  <c:v>-3.228157452894731E-2</c:v>
                </c:pt>
                <c:pt idx="117">
                  <c:v>-2.6342256692519439E-2</c:v>
                </c:pt>
                <c:pt idx="118">
                  <c:v>-2.0028227196224324E-2</c:v>
                </c:pt>
                <c:pt idx="119">
                  <c:v>-1.3078041074249591E-2</c:v>
                </c:pt>
                <c:pt idx="120">
                  <c:v>-7.6727900131940974E-3</c:v>
                </c:pt>
                <c:pt idx="121">
                  <c:v>-3.9264884012093493E-3</c:v>
                </c:pt>
                <c:pt idx="122">
                  <c:v>-1.9338609354988545E-3</c:v>
                </c:pt>
                <c:pt idx="123">
                  <c:v>-3.7833084521154969E-4</c:v>
                </c:pt>
                <c:pt idx="124">
                  <c:v>1.6259080120137881E-3</c:v>
                </c:pt>
                <c:pt idx="125">
                  <c:v>3.5553163129293797E-3</c:v>
                </c:pt>
                <c:pt idx="126">
                  <c:v>5.9620206707338141E-3</c:v>
                </c:pt>
                <c:pt idx="127">
                  <c:v>7.3761692204170615E-3</c:v>
                </c:pt>
                <c:pt idx="128">
                  <c:v>8.9860608101335337E-3</c:v>
                </c:pt>
                <c:pt idx="129">
                  <c:v>9.8208756562025989E-3</c:v>
                </c:pt>
                <c:pt idx="130">
                  <c:v>1.0697562177815145E-2</c:v>
                </c:pt>
                <c:pt idx="131">
                  <c:v>9.9372264381445419E-3</c:v>
                </c:pt>
                <c:pt idx="132">
                  <c:v>9.9106101826662574E-3</c:v>
                </c:pt>
                <c:pt idx="133">
                  <c:v>1.0137215178231518E-2</c:v>
                </c:pt>
                <c:pt idx="134">
                  <c:v>1.1855706996861004E-2</c:v>
                </c:pt>
                <c:pt idx="135">
                  <c:v>1.3417927394359763E-2</c:v>
                </c:pt>
                <c:pt idx="136">
                  <c:v>1.4394686926423761E-2</c:v>
                </c:pt>
                <c:pt idx="137">
                  <c:v>1.5013780085668893E-2</c:v>
                </c:pt>
                <c:pt idx="138">
                  <c:v>1.5236404086172772E-2</c:v>
                </c:pt>
                <c:pt idx="139">
                  <c:v>1.6352483466502088E-2</c:v>
                </c:pt>
                <c:pt idx="140">
                  <c:v>1.7544574734487783E-2</c:v>
                </c:pt>
                <c:pt idx="141">
                  <c:v>1.8488878936774755E-2</c:v>
                </c:pt>
                <c:pt idx="142">
                  <c:v>1.8107926186514911E-2</c:v>
                </c:pt>
                <c:pt idx="143">
                  <c:v>1.7604499773033355E-2</c:v>
                </c:pt>
                <c:pt idx="144">
                  <c:v>1.6697386143827764E-2</c:v>
                </c:pt>
                <c:pt idx="145">
                  <c:v>1.6509988694906719E-2</c:v>
                </c:pt>
                <c:pt idx="146">
                  <c:v>1.6372694155748935E-2</c:v>
                </c:pt>
                <c:pt idx="147">
                  <c:v>1.6409658558988127E-2</c:v>
                </c:pt>
                <c:pt idx="148">
                  <c:v>1.6413107301350482E-2</c:v>
                </c:pt>
                <c:pt idx="149">
                  <c:v>1.6442492796658215E-2</c:v>
                </c:pt>
                <c:pt idx="150">
                  <c:v>1.6668844615106204E-2</c:v>
                </c:pt>
                <c:pt idx="151">
                  <c:v>1.6372840199875727E-2</c:v>
                </c:pt>
                <c:pt idx="152">
                  <c:v>1.6112960969381307E-2</c:v>
                </c:pt>
                <c:pt idx="153">
                  <c:v>1.5552429801703349E-2</c:v>
                </c:pt>
                <c:pt idx="154">
                  <c:v>1.5677703929904308E-2</c:v>
                </c:pt>
                <c:pt idx="155">
                  <c:v>1.5894416021013047E-2</c:v>
                </c:pt>
                <c:pt idx="156">
                  <c:v>1.6652264752830881E-2</c:v>
                </c:pt>
                <c:pt idx="157">
                  <c:v>1.7112645394041115E-2</c:v>
                </c:pt>
                <c:pt idx="158">
                  <c:v>1.7478493648138471E-2</c:v>
                </c:pt>
                <c:pt idx="159">
                  <c:v>1.756729246215194E-2</c:v>
                </c:pt>
                <c:pt idx="160">
                  <c:v>1.7710063719534874E-2</c:v>
                </c:pt>
                <c:pt idx="161">
                  <c:v>1.7897152646941805E-2</c:v>
                </c:pt>
                <c:pt idx="162">
                  <c:v>1.7752576249317142E-2</c:v>
                </c:pt>
                <c:pt idx="163">
                  <c:v>1.7449250323934073E-2</c:v>
                </c:pt>
                <c:pt idx="164">
                  <c:v>1.682575037081202E-2</c:v>
                </c:pt>
                <c:pt idx="165">
                  <c:v>1.6679623306206315E-2</c:v>
                </c:pt>
                <c:pt idx="166">
                  <c:v>1.6911974218143611E-2</c:v>
                </c:pt>
                <c:pt idx="167">
                  <c:v>1.7362891296722083E-2</c:v>
                </c:pt>
                <c:pt idx="168">
                  <c:v>1.7895721781048035E-2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698496"/>
        <c:axId val="136704384"/>
      </c:lineChart>
      <c:dateAx>
        <c:axId val="136698496"/>
        <c:scaling>
          <c:orientation val="minMax"/>
          <c:min val="36678"/>
        </c:scaling>
        <c:delete val="0"/>
        <c:axPos val="b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mmm\-yy" sourceLinked="0"/>
        <c:majorTickMark val="none"/>
        <c:minorTickMark val="none"/>
        <c:tickLblPos val="low"/>
        <c:spPr>
          <a:ln w="22225">
            <a:solidFill>
              <a:schemeClr val="tx1"/>
            </a:solidFill>
          </a:ln>
        </c:spPr>
        <c:txPr>
          <a:bodyPr/>
          <a:lstStyle/>
          <a:p>
            <a:pPr>
              <a:defRPr sz="1100" baseline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36704384"/>
        <c:crosses val="autoZero"/>
        <c:auto val="1"/>
        <c:lblOffset val="100"/>
        <c:baseTimeUnit val="months"/>
        <c:majorUnit val="1"/>
        <c:majorTimeUnit val="years"/>
      </c:dateAx>
      <c:valAx>
        <c:axId val="136704384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r>
                  <a:rPr lang="en-US" sz="1000" dirty="0">
                    <a:latin typeface="Arial" pitchFamily="34" charset="0"/>
                    <a:cs typeface="Arial" pitchFamily="34" charset="0"/>
                  </a:rPr>
                  <a:t>Percent Change, Year </a:t>
                </a:r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Ago (3 month moving average)</a:t>
                </a:r>
                <a:endParaRPr lang="en-US" sz="10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numFmt formatCode="0%" sourceLinked="0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36698496"/>
        <c:crosses val="autoZero"/>
        <c:crossBetween val="between"/>
      </c:valAx>
      <c:spPr>
        <a:ln>
          <a:solidFill>
            <a:prstClr val="black">
              <a:lumMod val="65000"/>
              <a:lumOff val="35000"/>
            </a:prstClr>
          </a:solidFill>
        </a:ln>
      </c:spPr>
    </c:plotArea>
    <c:legend>
      <c:legendPos val="r"/>
      <c:legendEntry>
        <c:idx val="1"/>
        <c:txPr>
          <a:bodyPr/>
          <a:lstStyle/>
          <a:p>
            <a:pPr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68069361480676971"/>
          <c:y val="7.3146730956383563E-2"/>
          <c:w val="7.70817494795909E-2"/>
          <c:h val="0.10264553658320878"/>
        </c:manualLayout>
      </c:layout>
      <c:overlay val="0"/>
      <c:spPr>
        <a:solidFill>
          <a:prstClr val="white"/>
        </a:solidFill>
        <a:ln>
          <a:solidFill>
            <a:prstClr val="black">
              <a:lumMod val="65000"/>
              <a:lumOff val="35000"/>
            </a:prstClr>
          </a:solidFill>
        </a:ln>
      </c:spPr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53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numRef>
              <c:f>Sheet1!$A$2:$A$127</c:f>
              <c:numCache>
                <c:formatCode>mmm\-yy</c:formatCode>
                <c:ptCount val="126"/>
                <c:pt idx="0">
                  <c:v>37987</c:v>
                </c:pt>
                <c:pt idx="1">
                  <c:v>38018</c:v>
                </c:pt>
                <c:pt idx="2">
                  <c:v>38047</c:v>
                </c:pt>
                <c:pt idx="3">
                  <c:v>38078</c:v>
                </c:pt>
                <c:pt idx="4">
                  <c:v>38108</c:v>
                </c:pt>
                <c:pt idx="5">
                  <c:v>38139</c:v>
                </c:pt>
                <c:pt idx="6">
                  <c:v>38169</c:v>
                </c:pt>
                <c:pt idx="7">
                  <c:v>38200</c:v>
                </c:pt>
                <c:pt idx="8">
                  <c:v>38231</c:v>
                </c:pt>
                <c:pt idx="9">
                  <c:v>38261</c:v>
                </c:pt>
                <c:pt idx="10">
                  <c:v>38292</c:v>
                </c:pt>
                <c:pt idx="11">
                  <c:v>38322</c:v>
                </c:pt>
                <c:pt idx="12">
                  <c:v>38353</c:v>
                </c:pt>
                <c:pt idx="13">
                  <c:v>38384</c:v>
                </c:pt>
                <c:pt idx="14">
                  <c:v>38412</c:v>
                </c:pt>
                <c:pt idx="15">
                  <c:v>38443</c:v>
                </c:pt>
                <c:pt idx="16">
                  <c:v>38473</c:v>
                </c:pt>
                <c:pt idx="17">
                  <c:v>38504</c:v>
                </c:pt>
                <c:pt idx="18">
                  <c:v>38534</c:v>
                </c:pt>
                <c:pt idx="19">
                  <c:v>38565</c:v>
                </c:pt>
                <c:pt idx="20">
                  <c:v>38596</c:v>
                </c:pt>
                <c:pt idx="21">
                  <c:v>38630</c:v>
                </c:pt>
                <c:pt idx="22">
                  <c:v>38657</c:v>
                </c:pt>
                <c:pt idx="23">
                  <c:v>38687</c:v>
                </c:pt>
                <c:pt idx="24">
                  <c:v>38718</c:v>
                </c:pt>
                <c:pt idx="25">
                  <c:v>38749</c:v>
                </c:pt>
                <c:pt idx="26">
                  <c:v>38777</c:v>
                </c:pt>
                <c:pt idx="27">
                  <c:v>38808</c:v>
                </c:pt>
                <c:pt idx="28">
                  <c:v>38838</c:v>
                </c:pt>
                <c:pt idx="29">
                  <c:v>38869</c:v>
                </c:pt>
                <c:pt idx="30">
                  <c:v>38899</c:v>
                </c:pt>
                <c:pt idx="31">
                  <c:v>38930</c:v>
                </c:pt>
                <c:pt idx="32">
                  <c:v>38961</c:v>
                </c:pt>
                <c:pt idx="33">
                  <c:v>38991</c:v>
                </c:pt>
                <c:pt idx="34">
                  <c:v>39022</c:v>
                </c:pt>
                <c:pt idx="35">
                  <c:v>39052</c:v>
                </c:pt>
                <c:pt idx="36">
                  <c:v>39083</c:v>
                </c:pt>
                <c:pt idx="37">
                  <c:v>39114</c:v>
                </c:pt>
                <c:pt idx="38">
                  <c:v>39142</c:v>
                </c:pt>
                <c:pt idx="39">
                  <c:v>39173</c:v>
                </c:pt>
                <c:pt idx="40">
                  <c:v>39203</c:v>
                </c:pt>
                <c:pt idx="41">
                  <c:v>39234</c:v>
                </c:pt>
                <c:pt idx="42">
                  <c:v>39264</c:v>
                </c:pt>
                <c:pt idx="43">
                  <c:v>39295</c:v>
                </c:pt>
                <c:pt idx="44">
                  <c:v>39326</c:v>
                </c:pt>
                <c:pt idx="45">
                  <c:v>39356</c:v>
                </c:pt>
                <c:pt idx="46">
                  <c:v>39387</c:v>
                </c:pt>
                <c:pt idx="47">
                  <c:v>39417</c:v>
                </c:pt>
                <c:pt idx="48">
                  <c:v>39448</c:v>
                </c:pt>
                <c:pt idx="49">
                  <c:v>39479</c:v>
                </c:pt>
                <c:pt idx="50">
                  <c:v>39508</c:v>
                </c:pt>
                <c:pt idx="51">
                  <c:v>39539</c:v>
                </c:pt>
                <c:pt idx="52">
                  <c:v>39569</c:v>
                </c:pt>
                <c:pt idx="53">
                  <c:v>39600</c:v>
                </c:pt>
                <c:pt idx="54">
                  <c:v>39630</c:v>
                </c:pt>
                <c:pt idx="55">
                  <c:v>39661</c:v>
                </c:pt>
                <c:pt idx="56">
                  <c:v>39692</c:v>
                </c:pt>
                <c:pt idx="57">
                  <c:v>39722</c:v>
                </c:pt>
                <c:pt idx="58">
                  <c:v>39753</c:v>
                </c:pt>
                <c:pt idx="59">
                  <c:v>39783</c:v>
                </c:pt>
                <c:pt idx="60">
                  <c:v>39814</c:v>
                </c:pt>
                <c:pt idx="61">
                  <c:v>39845</c:v>
                </c:pt>
                <c:pt idx="62">
                  <c:v>39873</c:v>
                </c:pt>
                <c:pt idx="63">
                  <c:v>39904</c:v>
                </c:pt>
                <c:pt idx="64">
                  <c:v>39934</c:v>
                </c:pt>
                <c:pt idx="65">
                  <c:v>39965</c:v>
                </c:pt>
                <c:pt idx="66">
                  <c:v>39995</c:v>
                </c:pt>
                <c:pt idx="67">
                  <c:v>40026</c:v>
                </c:pt>
                <c:pt idx="68">
                  <c:v>40057</c:v>
                </c:pt>
                <c:pt idx="69">
                  <c:v>40087</c:v>
                </c:pt>
                <c:pt idx="70">
                  <c:v>40118</c:v>
                </c:pt>
                <c:pt idx="71">
                  <c:v>40148</c:v>
                </c:pt>
                <c:pt idx="72">
                  <c:v>40179</c:v>
                </c:pt>
                <c:pt idx="73">
                  <c:v>40210</c:v>
                </c:pt>
                <c:pt idx="74">
                  <c:v>40238</c:v>
                </c:pt>
                <c:pt idx="75">
                  <c:v>40269</c:v>
                </c:pt>
                <c:pt idx="76">
                  <c:v>40299</c:v>
                </c:pt>
                <c:pt idx="77">
                  <c:v>40330</c:v>
                </c:pt>
                <c:pt idx="78">
                  <c:v>40360</c:v>
                </c:pt>
                <c:pt idx="79">
                  <c:v>40391</c:v>
                </c:pt>
                <c:pt idx="80">
                  <c:v>40422</c:v>
                </c:pt>
                <c:pt idx="81">
                  <c:v>40452</c:v>
                </c:pt>
                <c:pt idx="82">
                  <c:v>40483</c:v>
                </c:pt>
                <c:pt idx="83">
                  <c:v>40513</c:v>
                </c:pt>
                <c:pt idx="84">
                  <c:v>40544</c:v>
                </c:pt>
                <c:pt idx="85">
                  <c:v>40575</c:v>
                </c:pt>
                <c:pt idx="86">
                  <c:v>40603</c:v>
                </c:pt>
                <c:pt idx="87">
                  <c:v>40634</c:v>
                </c:pt>
                <c:pt idx="88">
                  <c:v>40664</c:v>
                </c:pt>
                <c:pt idx="89">
                  <c:v>40695</c:v>
                </c:pt>
                <c:pt idx="90">
                  <c:v>40725</c:v>
                </c:pt>
                <c:pt idx="91">
                  <c:v>40756</c:v>
                </c:pt>
                <c:pt idx="92">
                  <c:v>40787</c:v>
                </c:pt>
                <c:pt idx="93">
                  <c:v>40817</c:v>
                </c:pt>
                <c:pt idx="94">
                  <c:v>40848</c:v>
                </c:pt>
                <c:pt idx="95">
                  <c:v>40878</c:v>
                </c:pt>
                <c:pt idx="96">
                  <c:v>40909</c:v>
                </c:pt>
                <c:pt idx="97">
                  <c:v>40940</c:v>
                </c:pt>
                <c:pt idx="98">
                  <c:v>40969</c:v>
                </c:pt>
                <c:pt idx="99">
                  <c:v>41000</c:v>
                </c:pt>
                <c:pt idx="100">
                  <c:v>41030</c:v>
                </c:pt>
                <c:pt idx="101">
                  <c:v>41061</c:v>
                </c:pt>
                <c:pt idx="102">
                  <c:v>41091</c:v>
                </c:pt>
                <c:pt idx="103">
                  <c:v>41122</c:v>
                </c:pt>
                <c:pt idx="104">
                  <c:v>41153</c:v>
                </c:pt>
                <c:pt idx="105">
                  <c:v>41183</c:v>
                </c:pt>
                <c:pt idx="106">
                  <c:v>41214</c:v>
                </c:pt>
                <c:pt idx="107">
                  <c:v>41244</c:v>
                </c:pt>
                <c:pt idx="108">
                  <c:v>41287</c:v>
                </c:pt>
                <c:pt idx="109">
                  <c:v>41318</c:v>
                </c:pt>
                <c:pt idx="110">
                  <c:v>41346</c:v>
                </c:pt>
                <c:pt idx="111">
                  <c:v>41377</c:v>
                </c:pt>
                <c:pt idx="112">
                  <c:v>41407</c:v>
                </c:pt>
                <c:pt idx="113">
                  <c:v>41438</c:v>
                </c:pt>
                <c:pt idx="114">
                  <c:v>41468</c:v>
                </c:pt>
                <c:pt idx="115">
                  <c:v>41499</c:v>
                </c:pt>
                <c:pt idx="116">
                  <c:v>41530</c:v>
                </c:pt>
                <c:pt idx="117">
                  <c:v>41560</c:v>
                </c:pt>
                <c:pt idx="118">
                  <c:v>41591</c:v>
                </c:pt>
                <c:pt idx="119">
                  <c:v>41621</c:v>
                </c:pt>
                <c:pt idx="120">
                  <c:v>41652</c:v>
                </c:pt>
                <c:pt idx="121">
                  <c:v>41683</c:v>
                </c:pt>
                <c:pt idx="122">
                  <c:v>41711</c:v>
                </c:pt>
                <c:pt idx="123">
                  <c:v>41742</c:v>
                </c:pt>
                <c:pt idx="124">
                  <c:v>41772</c:v>
                </c:pt>
                <c:pt idx="125">
                  <c:v>41803</c:v>
                </c:pt>
              </c:numCache>
            </c:numRef>
          </c:cat>
          <c:val>
            <c:numRef>
              <c:f>Sheet1!$B$2:$B$127</c:f>
              <c:numCache>
                <c:formatCode>General</c:formatCode>
                <c:ptCount val="126"/>
                <c:pt idx="0">
                  <c:v>2681.6</c:v>
                </c:pt>
                <c:pt idx="1">
                  <c:v>2700.9</c:v>
                </c:pt>
                <c:pt idx="2">
                  <c:v>2691.3</c:v>
                </c:pt>
                <c:pt idx="3">
                  <c:v>2694.7</c:v>
                </c:pt>
                <c:pt idx="4">
                  <c:v>2697.4</c:v>
                </c:pt>
                <c:pt idx="5">
                  <c:v>2704.6</c:v>
                </c:pt>
                <c:pt idx="6">
                  <c:v>2705.4</c:v>
                </c:pt>
                <c:pt idx="7">
                  <c:v>2711.2</c:v>
                </c:pt>
                <c:pt idx="8">
                  <c:v>2707</c:v>
                </c:pt>
                <c:pt idx="9">
                  <c:v>2721.8</c:v>
                </c:pt>
                <c:pt idx="10">
                  <c:v>2721.7</c:v>
                </c:pt>
                <c:pt idx="11">
                  <c:v>2728.8</c:v>
                </c:pt>
                <c:pt idx="12">
                  <c:v>2716.5</c:v>
                </c:pt>
                <c:pt idx="13">
                  <c:v>2728.9</c:v>
                </c:pt>
                <c:pt idx="14">
                  <c:v>2730.7</c:v>
                </c:pt>
                <c:pt idx="15">
                  <c:v>2735.2</c:v>
                </c:pt>
                <c:pt idx="16">
                  <c:v>2738.1</c:v>
                </c:pt>
                <c:pt idx="17">
                  <c:v>2737</c:v>
                </c:pt>
                <c:pt idx="18">
                  <c:v>2748.9</c:v>
                </c:pt>
                <c:pt idx="19">
                  <c:v>2747.9</c:v>
                </c:pt>
                <c:pt idx="20">
                  <c:v>2756.7</c:v>
                </c:pt>
                <c:pt idx="21">
                  <c:v>2756.7</c:v>
                </c:pt>
                <c:pt idx="22">
                  <c:v>2759.6</c:v>
                </c:pt>
                <c:pt idx="23">
                  <c:v>2760.4</c:v>
                </c:pt>
                <c:pt idx="24">
                  <c:v>2771.9</c:v>
                </c:pt>
                <c:pt idx="25">
                  <c:v>2772.2</c:v>
                </c:pt>
                <c:pt idx="26">
                  <c:v>2778.3</c:v>
                </c:pt>
                <c:pt idx="27">
                  <c:v>2782.1</c:v>
                </c:pt>
                <c:pt idx="28">
                  <c:v>2783.5</c:v>
                </c:pt>
                <c:pt idx="29">
                  <c:v>2786.2</c:v>
                </c:pt>
                <c:pt idx="30">
                  <c:v>2787.8</c:v>
                </c:pt>
                <c:pt idx="31">
                  <c:v>2790</c:v>
                </c:pt>
                <c:pt idx="32">
                  <c:v>2789.6</c:v>
                </c:pt>
                <c:pt idx="33">
                  <c:v>2782.5</c:v>
                </c:pt>
                <c:pt idx="34">
                  <c:v>2783.9</c:v>
                </c:pt>
                <c:pt idx="35">
                  <c:v>2789.3</c:v>
                </c:pt>
                <c:pt idx="36">
                  <c:v>2789.8</c:v>
                </c:pt>
                <c:pt idx="37">
                  <c:v>2790.4</c:v>
                </c:pt>
                <c:pt idx="38">
                  <c:v>2797.6</c:v>
                </c:pt>
                <c:pt idx="39">
                  <c:v>2789.9</c:v>
                </c:pt>
                <c:pt idx="40">
                  <c:v>2790.2</c:v>
                </c:pt>
                <c:pt idx="41">
                  <c:v>2795.9</c:v>
                </c:pt>
                <c:pt idx="42">
                  <c:v>2801.7</c:v>
                </c:pt>
                <c:pt idx="43">
                  <c:v>2804.1</c:v>
                </c:pt>
                <c:pt idx="44">
                  <c:v>2802.6</c:v>
                </c:pt>
                <c:pt idx="45">
                  <c:v>2802</c:v>
                </c:pt>
                <c:pt idx="46">
                  <c:v>2804.9</c:v>
                </c:pt>
                <c:pt idx="47">
                  <c:v>2805.7</c:v>
                </c:pt>
                <c:pt idx="48">
                  <c:v>2807</c:v>
                </c:pt>
                <c:pt idx="49">
                  <c:v>2810.2</c:v>
                </c:pt>
                <c:pt idx="50">
                  <c:v>2802.6</c:v>
                </c:pt>
                <c:pt idx="51">
                  <c:v>2797.4</c:v>
                </c:pt>
                <c:pt idx="52">
                  <c:v>2793.8</c:v>
                </c:pt>
                <c:pt idx="53">
                  <c:v>2788.4</c:v>
                </c:pt>
                <c:pt idx="54">
                  <c:v>2779.6</c:v>
                </c:pt>
                <c:pt idx="55">
                  <c:v>2771.8</c:v>
                </c:pt>
                <c:pt idx="56">
                  <c:v>2761.4</c:v>
                </c:pt>
                <c:pt idx="57">
                  <c:v>2745.9</c:v>
                </c:pt>
                <c:pt idx="58">
                  <c:v>2730.3</c:v>
                </c:pt>
                <c:pt idx="59">
                  <c:v>2715.1</c:v>
                </c:pt>
                <c:pt idx="60">
                  <c:v>2687.2</c:v>
                </c:pt>
                <c:pt idx="61">
                  <c:v>2667.3</c:v>
                </c:pt>
                <c:pt idx="62">
                  <c:v>2646.1</c:v>
                </c:pt>
                <c:pt idx="63">
                  <c:v>2623.3</c:v>
                </c:pt>
                <c:pt idx="64">
                  <c:v>2619.9</c:v>
                </c:pt>
                <c:pt idx="65">
                  <c:v>2605.6999999999998</c:v>
                </c:pt>
                <c:pt idx="66">
                  <c:v>2601.1</c:v>
                </c:pt>
                <c:pt idx="67">
                  <c:v>2597.9</c:v>
                </c:pt>
                <c:pt idx="68">
                  <c:v>2593.9</c:v>
                </c:pt>
                <c:pt idx="69">
                  <c:v>2595.8000000000002</c:v>
                </c:pt>
                <c:pt idx="70">
                  <c:v>2599.4</c:v>
                </c:pt>
                <c:pt idx="71">
                  <c:v>2592.3000000000002</c:v>
                </c:pt>
                <c:pt idx="72">
                  <c:v>2595.1</c:v>
                </c:pt>
                <c:pt idx="73">
                  <c:v>2590.5</c:v>
                </c:pt>
                <c:pt idx="74">
                  <c:v>2596.1</c:v>
                </c:pt>
                <c:pt idx="75">
                  <c:v>2606.8000000000002</c:v>
                </c:pt>
                <c:pt idx="76">
                  <c:v>2626.1</c:v>
                </c:pt>
                <c:pt idx="77">
                  <c:v>2622.1</c:v>
                </c:pt>
                <c:pt idx="78">
                  <c:v>2621</c:v>
                </c:pt>
                <c:pt idx="79">
                  <c:v>2619.3000000000002</c:v>
                </c:pt>
                <c:pt idx="80">
                  <c:v>2619.5</c:v>
                </c:pt>
                <c:pt idx="81">
                  <c:v>2627.9</c:v>
                </c:pt>
                <c:pt idx="82">
                  <c:v>2626.8</c:v>
                </c:pt>
                <c:pt idx="83">
                  <c:v>2630.7</c:v>
                </c:pt>
                <c:pt idx="84">
                  <c:v>2629.5</c:v>
                </c:pt>
                <c:pt idx="85">
                  <c:v>2637.5</c:v>
                </c:pt>
                <c:pt idx="86">
                  <c:v>2642.4</c:v>
                </c:pt>
                <c:pt idx="87">
                  <c:v>2650.9</c:v>
                </c:pt>
                <c:pt idx="88">
                  <c:v>2656.9</c:v>
                </c:pt>
                <c:pt idx="89">
                  <c:v>2655.5</c:v>
                </c:pt>
                <c:pt idx="90">
                  <c:v>2668.1</c:v>
                </c:pt>
                <c:pt idx="91">
                  <c:v>2671.9</c:v>
                </c:pt>
                <c:pt idx="92">
                  <c:v>2673.1</c:v>
                </c:pt>
                <c:pt idx="93">
                  <c:v>2678.7</c:v>
                </c:pt>
                <c:pt idx="94">
                  <c:v>2685.2</c:v>
                </c:pt>
                <c:pt idx="95">
                  <c:v>2689.6</c:v>
                </c:pt>
                <c:pt idx="96">
                  <c:v>2693.2</c:v>
                </c:pt>
                <c:pt idx="97">
                  <c:v>2699.4</c:v>
                </c:pt>
                <c:pt idx="98">
                  <c:v>2708.4</c:v>
                </c:pt>
                <c:pt idx="99">
                  <c:v>2709.5</c:v>
                </c:pt>
                <c:pt idx="100">
                  <c:v>2712.1</c:v>
                </c:pt>
                <c:pt idx="101">
                  <c:v>2714.4</c:v>
                </c:pt>
                <c:pt idx="102">
                  <c:v>2712.8</c:v>
                </c:pt>
                <c:pt idx="103">
                  <c:v>2714.1</c:v>
                </c:pt>
                <c:pt idx="104">
                  <c:v>2718.2</c:v>
                </c:pt>
                <c:pt idx="105">
                  <c:v>2725.3</c:v>
                </c:pt>
                <c:pt idx="106">
                  <c:v>2731.8</c:v>
                </c:pt>
                <c:pt idx="107">
                  <c:v>2733.9</c:v>
                </c:pt>
                <c:pt idx="108">
                  <c:v>2734.5</c:v>
                </c:pt>
                <c:pt idx="109">
                  <c:v>2740.2</c:v>
                </c:pt>
                <c:pt idx="110">
                  <c:v>2739.4</c:v>
                </c:pt>
                <c:pt idx="111">
                  <c:v>2741.4</c:v>
                </c:pt>
                <c:pt idx="112">
                  <c:v>2742.5</c:v>
                </c:pt>
                <c:pt idx="113">
                  <c:v>2745.6</c:v>
                </c:pt>
                <c:pt idx="114">
                  <c:v>2748.8</c:v>
                </c:pt>
                <c:pt idx="115">
                  <c:v>2751.2</c:v>
                </c:pt>
                <c:pt idx="116">
                  <c:v>2756</c:v>
                </c:pt>
                <c:pt idx="117">
                  <c:v>2765.7</c:v>
                </c:pt>
                <c:pt idx="118">
                  <c:v>2772.8</c:v>
                </c:pt>
                <c:pt idx="119">
                  <c:v>2774.4</c:v>
                </c:pt>
                <c:pt idx="120">
                  <c:v>2771</c:v>
                </c:pt>
                <c:pt idx="121">
                  <c:v>2781.3</c:v>
                </c:pt>
                <c:pt idx="122">
                  <c:v>2787</c:v>
                </c:pt>
                <c:pt idx="123">
                  <c:v>2792.7</c:v>
                </c:pt>
                <c:pt idx="124">
                  <c:v>2801.8</c:v>
                </c:pt>
                <c:pt idx="125">
                  <c:v>2799.2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464576"/>
        <c:axId val="131798144"/>
      </c:lineChart>
      <c:dateAx>
        <c:axId val="131464576"/>
        <c:scaling>
          <c:orientation val="minMax"/>
          <c:max val="41791"/>
          <c:min val="38139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 rot="-2040000"/>
          <a:lstStyle/>
          <a:p>
            <a:pPr>
              <a:defRPr sz="1200" baseline="0"/>
            </a:pPr>
            <a:endParaRPr lang="en-US"/>
          </a:p>
        </c:txPr>
        <c:crossAx val="131798144"/>
        <c:crosses val="autoZero"/>
        <c:auto val="1"/>
        <c:lblOffset val="100"/>
        <c:baseTimeUnit val="months"/>
        <c:majorUnit val="12"/>
        <c:majorTimeUnit val="months"/>
      </c:dateAx>
      <c:valAx>
        <c:axId val="1317981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 b="0">
                    <a:latin typeface="+mn-lt"/>
                    <a:cs typeface="Calibri" pitchFamily="34" charset="0"/>
                  </a:defRPr>
                </a:pPr>
                <a:r>
                  <a:rPr lang="en-US" sz="1200" b="0">
                    <a:latin typeface="+mn-lt"/>
                    <a:cs typeface="Calibri" pitchFamily="34" charset="0"/>
                  </a:rPr>
                  <a:t>Employees in thousands</a:t>
                </a:r>
              </a:p>
            </c:rich>
          </c:tx>
          <c:layout/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146457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885498687665358E-2"/>
          <c:y val="3.5600556836472792E-2"/>
          <c:w val="0.88170155844762732"/>
          <c:h val="0.8074146390865127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TN</c:v>
                </c:pt>
              </c:strCache>
            </c:strRef>
          </c:tx>
          <c:spPr>
            <a:ln>
              <a:solidFill>
                <a:srgbClr val="003366"/>
              </a:solidFill>
            </a:ln>
          </c:spPr>
          <c:marker>
            <c:symbol val="none"/>
          </c:marker>
          <c:cat>
            <c:numRef>
              <c:f>Sheet1!$A$2:$A$283</c:f>
              <c:numCache>
                <c:formatCode>[$-409]mmm\-yy;@</c:formatCode>
                <c:ptCount val="282"/>
                <c:pt idx="0">
                  <c:v>33239</c:v>
                </c:pt>
                <c:pt idx="1">
                  <c:v>33270</c:v>
                </c:pt>
                <c:pt idx="2">
                  <c:v>33298</c:v>
                </c:pt>
                <c:pt idx="3">
                  <c:v>33329</c:v>
                </c:pt>
                <c:pt idx="4">
                  <c:v>33359</c:v>
                </c:pt>
                <c:pt idx="5">
                  <c:v>33390</c:v>
                </c:pt>
                <c:pt idx="6">
                  <c:v>33420</c:v>
                </c:pt>
                <c:pt idx="7">
                  <c:v>33451</c:v>
                </c:pt>
                <c:pt idx="8">
                  <c:v>33482</c:v>
                </c:pt>
                <c:pt idx="9">
                  <c:v>33512</c:v>
                </c:pt>
                <c:pt idx="10">
                  <c:v>33543</c:v>
                </c:pt>
                <c:pt idx="11">
                  <c:v>33573</c:v>
                </c:pt>
                <c:pt idx="12">
                  <c:v>33604</c:v>
                </c:pt>
                <c:pt idx="13">
                  <c:v>33635</c:v>
                </c:pt>
                <c:pt idx="14">
                  <c:v>33664</c:v>
                </c:pt>
                <c:pt idx="15">
                  <c:v>33695</c:v>
                </c:pt>
                <c:pt idx="16">
                  <c:v>33725</c:v>
                </c:pt>
                <c:pt idx="17">
                  <c:v>33756</c:v>
                </c:pt>
                <c:pt idx="18">
                  <c:v>33786</c:v>
                </c:pt>
                <c:pt idx="19">
                  <c:v>33817</c:v>
                </c:pt>
                <c:pt idx="20">
                  <c:v>33848</c:v>
                </c:pt>
                <c:pt idx="21">
                  <c:v>33878</c:v>
                </c:pt>
                <c:pt idx="22">
                  <c:v>33909</c:v>
                </c:pt>
                <c:pt idx="23">
                  <c:v>33939</c:v>
                </c:pt>
                <c:pt idx="24">
                  <c:v>33970</c:v>
                </c:pt>
                <c:pt idx="25">
                  <c:v>34001</c:v>
                </c:pt>
                <c:pt idx="26">
                  <c:v>34029</c:v>
                </c:pt>
                <c:pt idx="27">
                  <c:v>34060</c:v>
                </c:pt>
                <c:pt idx="28">
                  <c:v>34090</c:v>
                </c:pt>
                <c:pt idx="29">
                  <c:v>34121</c:v>
                </c:pt>
                <c:pt idx="30">
                  <c:v>34151</c:v>
                </c:pt>
                <c:pt idx="31">
                  <c:v>34182</c:v>
                </c:pt>
                <c:pt idx="32">
                  <c:v>34213</c:v>
                </c:pt>
                <c:pt idx="33">
                  <c:v>34243</c:v>
                </c:pt>
                <c:pt idx="34">
                  <c:v>34274</c:v>
                </c:pt>
                <c:pt idx="35">
                  <c:v>34304</c:v>
                </c:pt>
                <c:pt idx="36">
                  <c:v>34335</c:v>
                </c:pt>
                <c:pt idx="37">
                  <c:v>34366</c:v>
                </c:pt>
                <c:pt idx="38">
                  <c:v>34394</c:v>
                </c:pt>
                <c:pt idx="39">
                  <c:v>34425</c:v>
                </c:pt>
                <c:pt idx="40">
                  <c:v>34455</c:v>
                </c:pt>
                <c:pt idx="41">
                  <c:v>34486</c:v>
                </c:pt>
                <c:pt idx="42">
                  <c:v>34516</c:v>
                </c:pt>
                <c:pt idx="43">
                  <c:v>34547</c:v>
                </c:pt>
                <c:pt idx="44">
                  <c:v>34578</c:v>
                </c:pt>
                <c:pt idx="45">
                  <c:v>34608</c:v>
                </c:pt>
                <c:pt idx="46">
                  <c:v>34639</c:v>
                </c:pt>
                <c:pt idx="47">
                  <c:v>34669</c:v>
                </c:pt>
                <c:pt idx="48">
                  <c:v>34700</c:v>
                </c:pt>
                <c:pt idx="49">
                  <c:v>34731</c:v>
                </c:pt>
                <c:pt idx="50">
                  <c:v>34759</c:v>
                </c:pt>
                <c:pt idx="51">
                  <c:v>34790</c:v>
                </c:pt>
                <c:pt idx="52">
                  <c:v>34820</c:v>
                </c:pt>
                <c:pt idx="53">
                  <c:v>34851</c:v>
                </c:pt>
                <c:pt idx="54">
                  <c:v>34881</c:v>
                </c:pt>
                <c:pt idx="55">
                  <c:v>34912</c:v>
                </c:pt>
                <c:pt idx="56">
                  <c:v>34943</c:v>
                </c:pt>
                <c:pt idx="57">
                  <c:v>34973</c:v>
                </c:pt>
                <c:pt idx="58">
                  <c:v>35004</c:v>
                </c:pt>
                <c:pt idx="59">
                  <c:v>35034</c:v>
                </c:pt>
                <c:pt idx="60">
                  <c:v>35065</c:v>
                </c:pt>
                <c:pt idx="61">
                  <c:v>35096</c:v>
                </c:pt>
                <c:pt idx="62">
                  <c:v>35125</c:v>
                </c:pt>
                <c:pt idx="63">
                  <c:v>35156</c:v>
                </c:pt>
                <c:pt idx="64">
                  <c:v>35186</c:v>
                </c:pt>
                <c:pt idx="65">
                  <c:v>35217</c:v>
                </c:pt>
                <c:pt idx="66">
                  <c:v>35247</c:v>
                </c:pt>
                <c:pt idx="67">
                  <c:v>35278</c:v>
                </c:pt>
                <c:pt idx="68">
                  <c:v>35309</c:v>
                </c:pt>
                <c:pt idx="69">
                  <c:v>35339</c:v>
                </c:pt>
                <c:pt idx="70">
                  <c:v>35370</c:v>
                </c:pt>
                <c:pt idx="71">
                  <c:v>35400</c:v>
                </c:pt>
                <c:pt idx="72">
                  <c:v>35431</c:v>
                </c:pt>
                <c:pt idx="73">
                  <c:v>35462</c:v>
                </c:pt>
                <c:pt idx="74">
                  <c:v>35490</c:v>
                </c:pt>
                <c:pt idx="75">
                  <c:v>35521</c:v>
                </c:pt>
                <c:pt idx="76">
                  <c:v>35551</c:v>
                </c:pt>
                <c:pt idx="77">
                  <c:v>35582</c:v>
                </c:pt>
                <c:pt idx="78">
                  <c:v>35612</c:v>
                </c:pt>
                <c:pt idx="79">
                  <c:v>35643</c:v>
                </c:pt>
                <c:pt idx="80">
                  <c:v>35674</c:v>
                </c:pt>
                <c:pt idx="81">
                  <c:v>35704</c:v>
                </c:pt>
                <c:pt idx="82">
                  <c:v>35735</c:v>
                </c:pt>
                <c:pt idx="83">
                  <c:v>35765</c:v>
                </c:pt>
                <c:pt idx="84">
                  <c:v>35796</c:v>
                </c:pt>
                <c:pt idx="85">
                  <c:v>35827</c:v>
                </c:pt>
                <c:pt idx="86">
                  <c:v>35855</c:v>
                </c:pt>
                <c:pt idx="87">
                  <c:v>35886</c:v>
                </c:pt>
                <c:pt idx="88">
                  <c:v>35916</c:v>
                </c:pt>
                <c:pt idx="89">
                  <c:v>35947</c:v>
                </c:pt>
                <c:pt idx="90">
                  <c:v>35977</c:v>
                </c:pt>
                <c:pt idx="91">
                  <c:v>36008</c:v>
                </c:pt>
                <c:pt idx="92">
                  <c:v>36039</c:v>
                </c:pt>
                <c:pt idx="93">
                  <c:v>36069</c:v>
                </c:pt>
                <c:pt idx="94">
                  <c:v>36100</c:v>
                </c:pt>
                <c:pt idx="95">
                  <c:v>36130</c:v>
                </c:pt>
                <c:pt idx="96">
                  <c:v>36161</c:v>
                </c:pt>
                <c:pt idx="97">
                  <c:v>36192</c:v>
                </c:pt>
                <c:pt idx="98">
                  <c:v>36220</c:v>
                </c:pt>
                <c:pt idx="99">
                  <c:v>36251</c:v>
                </c:pt>
                <c:pt idx="100">
                  <c:v>36281</c:v>
                </c:pt>
                <c:pt idx="101">
                  <c:v>36312</c:v>
                </c:pt>
                <c:pt idx="102">
                  <c:v>36342</c:v>
                </c:pt>
                <c:pt idx="103">
                  <c:v>36373</c:v>
                </c:pt>
                <c:pt idx="104">
                  <c:v>36404</c:v>
                </c:pt>
                <c:pt idx="105">
                  <c:v>36434</c:v>
                </c:pt>
                <c:pt idx="106">
                  <c:v>36465</c:v>
                </c:pt>
                <c:pt idx="107">
                  <c:v>36495</c:v>
                </c:pt>
                <c:pt idx="108">
                  <c:v>36526</c:v>
                </c:pt>
                <c:pt idx="109">
                  <c:v>36557</c:v>
                </c:pt>
                <c:pt idx="110">
                  <c:v>36586</c:v>
                </c:pt>
                <c:pt idx="111">
                  <c:v>36617</c:v>
                </c:pt>
                <c:pt idx="112">
                  <c:v>36647</c:v>
                </c:pt>
                <c:pt idx="113">
                  <c:v>36678</c:v>
                </c:pt>
                <c:pt idx="114">
                  <c:v>36708</c:v>
                </c:pt>
                <c:pt idx="115">
                  <c:v>36739</c:v>
                </c:pt>
                <c:pt idx="116">
                  <c:v>36770</c:v>
                </c:pt>
                <c:pt idx="117">
                  <c:v>36800</c:v>
                </c:pt>
                <c:pt idx="118">
                  <c:v>36831</c:v>
                </c:pt>
                <c:pt idx="119">
                  <c:v>36861</c:v>
                </c:pt>
                <c:pt idx="120">
                  <c:v>36892</c:v>
                </c:pt>
                <c:pt idx="121">
                  <c:v>36923</c:v>
                </c:pt>
                <c:pt idx="122">
                  <c:v>36951</c:v>
                </c:pt>
                <c:pt idx="123">
                  <c:v>36982</c:v>
                </c:pt>
                <c:pt idx="124">
                  <c:v>37012</c:v>
                </c:pt>
                <c:pt idx="125">
                  <c:v>37043</c:v>
                </c:pt>
                <c:pt idx="126">
                  <c:v>37073</c:v>
                </c:pt>
                <c:pt idx="127">
                  <c:v>37104</c:v>
                </c:pt>
                <c:pt idx="128">
                  <c:v>37135</c:v>
                </c:pt>
                <c:pt idx="129">
                  <c:v>37165</c:v>
                </c:pt>
                <c:pt idx="130">
                  <c:v>37196</c:v>
                </c:pt>
                <c:pt idx="131">
                  <c:v>37226</c:v>
                </c:pt>
                <c:pt idx="132">
                  <c:v>37258</c:v>
                </c:pt>
                <c:pt idx="133">
                  <c:v>37289</c:v>
                </c:pt>
                <c:pt idx="134">
                  <c:v>37317</c:v>
                </c:pt>
                <c:pt idx="135">
                  <c:v>37348</c:v>
                </c:pt>
                <c:pt idx="136">
                  <c:v>37378</c:v>
                </c:pt>
                <c:pt idx="137">
                  <c:v>37409</c:v>
                </c:pt>
                <c:pt idx="138">
                  <c:v>37439</c:v>
                </c:pt>
                <c:pt idx="139">
                  <c:v>37470</c:v>
                </c:pt>
                <c:pt idx="140">
                  <c:v>37501</c:v>
                </c:pt>
                <c:pt idx="141">
                  <c:v>37531</c:v>
                </c:pt>
                <c:pt idx="142">
                  <c:v>37562</c:v>
                </c:pt>
                <c:pt idx="143">
                  <c:v>37592</c:v>
                </c:pt>
                <c:pt idx="144">
                  <c:v>37624</c:v>
                </c:pt>
                <c:pt idx="145">
                  <c:v>37655</c:v>
                </c:pt>
                <c:pt idx="146">
                  <c:v>37683</c:v>
                </c:pt>
                <c:pt idx="147">
                  <c:v>37714</c:v>
                </c:pt>
                <c:pt idx="148">
                  <c:v>37744</c:v>
                </c:pt>
                <c:pt idx="149">
                  <c:v>37775</c:v>
                </c:pt>
                <c:pt idx="150">
                  <c:v>37805</c:v>
                </c:pt>
                <c:pt idx="151">
                  <c:v>37836</c:v>
                </c:pt>
                <c:pt idx="152">
                  <c:v>37867</c:v>
                </c:pt>
                <c:pt idx="153">
                  <c:v>37897</c:v>
                </c:pt>
                <c:pt idx="154">
                  <c:v>37928</c:v>
                </c:pt>
                <c:pt idx="155">
                  <c:v>37958</c:v>
                </c:pt>
                <c:pt idx="156">
                  <c:v>37987</c:v>
                </c:pt>
                <c:pt idx="157">
                  <c:v>38018</c:v>
                </c:pt>
                <c:pt idx="158">
                  <c:v>38047</c:v>
                </c:pt>
                <c:pt idx="159">
                  <c:v>38078</c:v>
                </c:pt>
                <c:pt idx="160">
                  <c:v>38108</c:v>
                </c:pt>
                <c:pt idx="161">
                  <c:v>38139</c:v>
                </c:pt>
                <c:pt idx="162">
                  <c:v>38172</c:v>
                </c:pt>
                <c:pt idx="163">
                  <c:v>38203</c:v>
                </c:pt>
                <c:pt idx="164">
                  <c:v>38231</c:v>
                </c:pt>
                <c:pt idx="165">
                  <c:v>38261</c:v>
                </c:pt>
                <c:pt idx="166">
                  <c:v>38292</c:v>
                </c:pt>
                <c:pt idx="167">
                  <c:v>38322</c:v>
                </c:pt>
                <c:pt idx="168">
                  <c:v>38353</c:v>
                </c:pt>
                <c:pt idx="169">
                  <c:v>38384</c:v>
                </c:pt>
                <c:pt idx="170">
                  <c:v>38412</c:v>
                </c:pt>
                <c:pt idx="171">
                  <c:v>38443</c:v>
                </c:pt>
                <c:pt idx="172">
                  <c:v>38473</c:v>
                </c:pt>
                <c:pt idx="173">
                  <c:v>38504</c:v>
                </c:pt>
                <c:pt idx="174">
                  <c:v>38534</c:v>
                </c:pt>
                <c:pt idx="175">
                  <c:v>38565</c:v>
                </c:pt>
                <c:pt idx="176">
                  <c:v>38596</c:v>
                </c:pt>
                <c:pt idx="177">
                  <c:v>38626</c:v>
                </c:pt>
                <c:pt idx="178">
                  <c:v>38657</c:v>
                </c:pt>
                <c:pt idx="179">
                  <c:v>38687</c:v>
                </c:pt>
                <c:pt idx="180">
                  <c:v>38718</c:v>
                </c:pt>
                <c:pt idx="181">
                  <c:v>38749</c:v>
                </c:pt>
                <c:pt idx="182">
                  <c:v>38777</c:v>
                </c:pt>
                <c:pt idx="183">
                  <c:v>38808</c:v>
                </c:pt>
                <c:pt idx="184">
                  <c:v>38838</c:v>
                </c:pt>
                <c:pt idx="185">
                  <c:v>38869</c:v>
                </c:pt>
                <c:pt idx="186">
                  <c:v>38899</c:v>
                </c:pt>
                <c:pt idx="187">
                  <c:v>38930</c:v>
                </c:pt>
                <c:pt idx="188">
                  <c:v>38961</c:v>
                </c:pt>
                <c:pt idx="189">
                  <c:v>38991</c:v>
                </c:pt>
                <c:pt idx="190">
                  <c:v>39022</c:v>
                </c:pt>
                <c:pt idx="191">
                  <c:v>39052</c:v>
                </c:pt>
                <c:pt idx="192">
                  <c:v>39083</c:v>
                </c:pt>
                <c:pt idx="193">
                  <c:v>39114</c:v>
                </c:pt>
                <c:pt idx="194">
                  <c:v>39142</c:v>
                </c:pt>
                <c:pt idx="195">
                  <c:v>39173</c:v>
                </c:pt>
                <c:pt idx="196">
                  <c:v>39203</c:v>
                </c:pt>
                <c:pt idx="197">
                  <c:v>39240</c:v>
                </c:pt>
                <c:pt idx="198">
                  <c:v>39270</c:v>
                </c:pt>
                <c:pt idx="199">
                  <c:v>39301</c:v>
                </c:pt>
                <c:pt idx="200">
                  <c:v>39332</c:v>
                </c:pt>
                <c:pt idx="201">
                  <c:v>39362</c:v>
                </c:pt>
                <c:pt idx="202">
                  <c:v>39393</c:v>
                </c:pt>
                <c:pt idx="203">
                  <c:v>39423</c:v>
                </c:pt>
                <c:pt idx="204">
                  <c:v>39455</c:v>
                </c:pt>
                <c:pt idx="205">
                  <c:v>39486</c:v>
                </c:pt>
                <c:pt idx="206">
                  <c:v>39515</c:v>
                </c:pt>
                <c:pt idx="207">
                  <c:v>39539</c:v>
                </c:pt>
                <c:pt idx="208">
                  <c:v>39569</c:v>
                </c:pt>
                <c:pt idx="209">
                  <c:v>39606</c:v>
                </c:pt>
                <c:pt idx="210">
                  <c:v>39636</c:v>
                </c:pt>
                <c:pt idx="211">
                  <c:v>39667</c:v>
                </c:pt>
                <c:pt idx="212">
                  <c:v>39698</c:v>
                </c:pt>
                <c:pt idx="213">
                  <c:v>39728</c:v>
                </c:pt>
                <c:pt idx="214">
                  <c:v>39759</c:v>
                </c:pt>
                <c:pt idx="215">
                  <c:v>39789</c:v>
                </c:pt>
                <c:pt idx="216">
                  <c:v>39814</c:v>
                </c:pt>
                <c:pt idx="217">
                  <c:v>39845</c:v>
                </c:pt>
                <c:pt idx="218">
                  <c:v>39873</c:v>
                </c:pt>
                <c:pt idx="219">
                  <c:v>39904</c:v>
                </c:pt>
                <c:pt idx="220">
                  <c:v>39934</c:v>
                </c:pt>
                <c:pt idx="221">
                  <c:v>39965</c:v>
                </c:pt>
                <c:pt idx="222">
                  <c:v>39995</c:v>
                </c:pt>
                <c:pt idx="223">
                  <c:v>40026</c:v>
                </c:pt>
                <c:pt idx="224">
                  <c:v>40057</c:v>
                </c:pt>
                <c:pt idx="225">
                  <c:v>40087</c:v>
                </c:pt>
                <c:pt idx="226">
                  <c:v>40118</c:v>
                </c:pt>
                <c:pt idx="227">
                  <c:v>40148</c:v>
                </c:pt>
                <c:pt idx="228">
                  <c:v>40179</c:v>
                </c:pt>
                <c:pt idx="229">
                  <c:v>40210</c:v>
                </c:pt>
                <c:pt idx="230">
                  <c:v>40238</c:v>
                </c:pt>
                <c:pt idx="231">
                  <c:v>40269</c:v>
                </c:pt>
                <c:pt idx="232">
                  <c:v>40299</c:v>
                </c:pt>
                <c:pt idx="233">
                  <c:v>40330</c:v>
                </c:pt>
                <c:pt idx="234">
                  <c:v>40360</c:v>
                </c:pt>
                <c:pt idx="235">
                  <c:v>40391</c:v>
                </c:pt>
                <c:pt idx="236">
                  <c:v>40422</c:v>
                </c:pt>
                <c:pt idx="237">
                  <c:v>40452</c:v>
                </c:pt>
                <c:pt idx="238">
                  <c:v>40483</c:v>
                </c:pt>
                <c:pt idx="239">
                  <c:v>40513</c:v>
                </c:pt>
                <c:pt idx="240">
                  <c:v>40544</c:v>
                </c:pt>
                <c:pt idx="241">
                  <c:v>40575</c:v>
                </c:pt>
                <c:pt idx="242">
                  <c:v>40603</c:v>
                </c:pt>
                <c:pt idx="243">
                  <c:v>40634</c:v>
                </c:pt>
                <c:pt idx="244">
                  <c:v>40664</c:v>
                </c:pt>
                <c:pt idx="245">
                  <c:v>40695</c:v>
                </c:pt>
                <c:pt idx="246">
                  <c:v>40725</c:v>
                </c:pt>
                <c:pt idx="247">
                  <c:v>40756</c:v>
                </c:pt>
                <c:pt idx="248">
                  <c:v>40787</c:v>
                </c:pt>
                <c:pt idx="249">
                  <c:v>40817</c:v>
                </c:pt>
                <c:pt idx="250">
                  <c:v>40848</c:v>
                </c:pt>
                <c:pt idx="251">
                  <c:v>40878</c:v>
                </c:pt>
                <c:pt idx="252">
                  <c:v>40909</c:v>
                </c:pt>
                <c:pt idx="253">
                  <c:v>40940</c:v>
                </c:pt>
                <c:pt idx="254">
                  <c:v>40969</c:v>
                </c:pt>
                <c:pt idx="255">
                  <c:v>41000</c:v>
                </c:pt>
                <c:pt idx="256">
                  <c:v>41030</c:v>
                </c:pt>
                <c:pt idx="257">
                  <c:v>41061</c:v>
                </c:pt>
                <c:pt idx="258">
                  <c:v>41091</c:v>
                </c:pt>
                <c:pt idx="259">
                  <c:v>41122</c:v>
                </c:pt>
                <c:pt idx="260">
                  <c:v>41153</c:v>
                </c:pt>
                <c:pt idx="261">
                  <c:v>41183</c:v>
                </c:pt>
                <c:pt idx="262">
                  <c:v>41214</c:v>
                </c:pt>
                <c:pt idx="263">
                  <c:v>41244</c:v>
                </c:pt>
                <c:pt idx="264">
                  <c:v>41275</c:v>
                </c:pt>
                <c:pt idx="265">
                  <c:v>41306</c:v>
                </c:pt>
                <c:pt idx="266">
                  <c:v>41334</c:v>
                </c:pt>
                <c:pt idx="267">
                  <c:v>41365</c:v>
                </c:pt>
                <c:pt idx="268">
                  <c:v>41395</c:v>
                </c:pt>
                <c:pt idx="269">
                  <c:v>41426</c:v>
                </c:pt>
                <c:pt idx="270">
                  <c:v>41456</c:v>
                </c:pt>
                <c:pt idx="271">
                  <c:v>41487</c:v>
                </c:pt>
                <c:pt idx="272">
                  <c:v>41518</c:v>
                </c:pt>
                <c:pt idx="273">
                  <c:v>41548</c:v>
                </c:pt>
                <c:pt idx="274">
                  <c:v>41579</c:v>
                </c:pt>
                <c:pt idx="275">
                  <c:v>41609</c:v>
                </c:pt>
                <c:pt idx="276">
                  <c:v>41640</c:v>
                </c:pt>
                <c:pt idx="277">
                  <c:v>41671</c:v>
                </c:pt>
                <c:pt idx="278">
                  <c:v>41699</c:v>
                </c:pt>
                <c:pt idx="279">
                  <c:v>41730</c:v>
                </c:pt>
                <c:pt idx="280">
                  <c:v>41760</c:v>
                </c:pt>
                <c:pt idx="281">
                  <c:v>41791</c:v>
                </c:pt>
              </c:numCache>
            </c:numRef>
          </c:cat>
          <c:val>
            <c:numRef>
              <c:f>Sheet1!$B$2:$B$283</c:f>
              <c:numCache>
                <c:formatCode>General</c:formatCode>
                <c:ptCount val="282"/>
                <c:pt idx="0">
                  <c:v>6.5</c:v>
                </c:pt>
                <c:pt idx="1">
                  <c:v>6.6</c:v>
                </c:pt>
                <c:pt idx="2">
                  <c:v>6.7</c:v>
                </c:pt>
                <c:pt idx="3">
                  <c:v>6.8</c:v>
                </c:pt>
                <c:pt idx="4">
                  <c:v>6.7</c:v>
                </c:pt>
                <c:pt idx="5">
                  <c:v>6.7</c:v>
                </c:pt>
                <c:pt idx="6">
                  <c:v>6.7</c:v>
                </c:pt>
                <c:pt idx="7">
                  <c:v>6.7</c:v>
                </c:pt>
                <c:pt idx="8">
                  <c:v>6.7</c:v>
                </c:pt>
                <c:pt idx="9">
                  <c:v>6.8</c:v>
                </c:pt>
                <c:pt idx="10">
                  <c:v>6.8</c:v>
                </c:pt>
                <c:pt idx="11">
                  <c:v>6.8</c:v>
                </c:pt>
                <c:pt idx="12">
                  <c:v>6.8</c:v>
                </c:pt>
                <c:pt idx="13">
                  <c:v>6.8</c:v>
                </c:pt>
                <c:pt idx="14">
                  <c:v>6.7</c:v>
                </c:pt>
                <c:pt idx="15">
                  <c:v>6.6</c:v>
                </c:pt>
                <c:pt idx="16">
                  <c:v>6.5</c:v>
                </c:pt>
                <c:pt idx="17">
                  <c:v>6.4</c:v>
                </c:pt>
                <c:pt idx="18">
                  <c:v>6.4</c:v>
                </c:pt>
                <c:pt idx="19">
                  <c:v>6.4</c:v>
                </c:pt>
                <c:pt idx="20">
                  <c:v>6.3</c:v>
                </c:pt>
                <c:pt idx="21">
                  <c:v>6.3</c:v>
                </c:pt>
                <c:pt idx="22">
                  <c:v>6.4</c:v>
                </c:pt>
                <c:pt idx="23">
                  <c:v>6.4</c:v>
                </c:pt>
                <c:pt idx="24">
                  <c:v>6.4</c:v>
                </c:pt>
                <c:pt idx="25">
                  <c:v>6.3</c:v>
                </c:pt>
                <c:pt idx="26">
                  <c:v>6.3</c:v>
                </c:pt>
                <c:pt idx="27">
                  <c:v>6.3</c:v>
                </c:pt>
                <c:pt idx="28">
                  <c:v>6.2</c:v>
                </c:pt>
                <c:pt idx="29">
                  <c:v>6.1</c:v>
                </c:pt>
                <c:pt idx="30">
                  <c:v>6</c:v>
                </c:pt>
                <c:pt idx="31">
                  <c:v>5.8</c:v>
                </c:pt>
                <c:pt idx="32">
                  <c:v>5.7</c:v>
                </c:pt>
                <c:pt idx="33">
                  <c:v>5.5</c:v>
                </c:pt>
                <c:pt idx="34">
                  <c:v>5.5</c:v>
                </c:pt>
                <c:pt idx="35">
                  <c:v>5.4</c:v>
                </c:pt>
                <c:pt idx="36">
                  <c:v>5.4</c:v>
                </c:pt>
                <c:pt idx="37">
                  <c:v>5.3</c:v>
                </c:pt>
                <c:pt idx="38">
                  <c:v>5.2</c:v>
                </c:pt>
                <c:pt idx="39">
                  <c:v>5.0999999999999996</c:v>
                </c:pt>
                <c:pt idx="40">
                  <c:v>5.0999999999999996</c:v>
                </c:pt>
                <c:pt idx="41">
                  <c:v>5.0999999999999996</c:v>
                </c:pt>
                <c:pt idx="42">
                  <c:v>5</c:v>
                </c:pt>
                <c:pt idx="43">
                  <c:v>5</c:v>
                </c:pt>
                <c:pt idx="44">
                  <c:v>5</c:v>
                </c:pt>
                <c:pt idx="45">
                  <c:v>4.9000000000000004</c:v>
                </c:pt>
                <c:pt idx="46">
                  <c:v>4.8</c:v>
                </c:pt>
                <c:pt idx="47">
                  <c:v>4.8</c:v>
                </c:pt>
                <c:pt idx="48">
                  <c:v>4.8</c:v>
                </c:pt>
                <c:pt idx="49">
                  <c:v>5</c:v>
                </c:pt>
                <c:pt idx="50">
                  <c:v>5.0999999999999996</c:v>
                </c:pt>
                <c:pt idx="51">
                  <c:v>5.3</c:v>
                </c:pt>
                <c:pt idx="52">
                  <c:v>5.4</c:v>
                </c:pt>
                <c:pt idx="53">
                  <c:v>5.5</c:v>
                </c:pt>
                <c:pt idx="54">
                  <c:v>5.6</c:v>
                </c:pt>
                <c:pt idx="55">
                  <c:v>5.6</c:v>
                </c:pt>
                <c:pt idx="56">
                  <c:v>5.6</c:v>
                </c:pt>
                <c:pt idx="57">
                  <c:v>5.5</c:v>
                </c:pt>
                <c:pt idx="58">
                  <c:v>5.5</c:v>
                </c:pt>
                <c:pt idx="59">
                  <c:v>5.4</c:v>
                </c:pt>
                <c:pt idx="60">
                  <c:v>5.4</c:v>
                </c:pt>
                <c:pt idx="61">
                  <c:v>5.3</c:v>
                </c:pt>
                <c:pt idx="62">
                  <c:v>5.3</c:v>
                </c:pt>
                <c:pt idx="63">
                  <c:v>5.3</c:v>
                </c:pt>
                <c:pt idx="64">
                  <c:v>5.2</c:v>
                </c:pt>
                <c:pt idx="65">
                  <c:v>5.2</c:v>
                </c:pt>
                <c:pt idx="66">
                  <c:v>5.2</c:v>
                </c:pt>
                <c:pt idx="67">
                  <c:v>5.3</c:v>
                </c:pt>
                <c:pt idx="68">
                  <c:v>5.4</c:v>
                </c:pt>
                <c:pt idx="69">
                  <c:v>5.5</c:v>
                </c:pt>
                <c:pt idx="70">
                  <c:v>5.6</c:v>
                </c:pt>
                <c:pt idx="71">
                  <c:v>5.6</c:v>
                </c:pt>
                <c:pt idx="72">
                  <c:v>5.6</c:v>
                </c:pt>
                <c:pt idx="73">
                  <c:v>5.6</c:v>
                </c:pt>
                <c:pt idx="74">
                  <c:v>5.5</c:v>
                </c:pt>
                <c:pt idx="75">
                  <c:v>5.5</c:v>
                </c:pt>
                <c:pt idx="76">
                  <c:v>5.4</c:v>
                </c:pt>
                <c:pt idx="77">
                  <c:v>5.4</c:v>
                </c:pt>
                <c:pt idx="78">
                  <c:v>5.4</c:v>
                </c:pt>
                <c:pt idx="79">
                  <c:v>5.4</c:v>
                </c:pt>
                <c:pt idx="80">
                  <c:v>5.3</c:v>
                </c:pt>
                <c:pt idx="81">
                  <c:v>5.0999999999999996</c:v>
                </c:pt>
                <c:pt idx="82">
                  <c:v>4.9000000000000004</c:v>
                </c:pt>
                <c:pt idx="83">
                  <c:v>4.8</c:v>
                </c:pt>
                <c:pt idx="84">
                  <c:v>4.7</c:v>
                </c:pt>
                <c:pt idx="85">
                  <c:v>4.5999999999999996</c:v>
                </c:pt>
                <c:pt idx="86">
                  <c:v>4.5</c:v>
                </c:pt>
                <c:pt idx="87">
                  <c:v>4.5</c:v>
                </c:pt>
                <c:pt idx="88">
                  <c:v>4.4000000000000004</c:v>
                </c:pt>
                <c:pt idx="89">
                  <c:v>4.4000000000000004</c:v>
                </c:pt>
                <c:pt idx="90">
                  <c:v>4.5</c:v>
                </c:pt>
                <c:pt idx="91">
                  <c:v>4.5</c:v>
                </c:pt>
                <c:pt idx="92">
                  <c:v>4.5</c:v>
                </c:pt>
                <c:pt idx="93">
                  <c:v>4.5</c:v>
                </c:pt>
                <c:pt idx="94">
                  <c:v>4.5</c:v>
                </c:pt>
                <c:pt idx="95">
                  <c:v>4.5</c:v>
                </c:pt>
                <c:pt idx="96">
                  <c:v>4.4000000000000004</c:v>
                </c:pt>
                <c:pt idx="97">
                  <c:v>4.3</c:v>
                </c:pt>
                <c:pt idx="98">
                  <c:v>4.2</c:v>
                </c:pt>
                <c:pt idx="99">
                  <c:v>4.2</c:v>
                </c:pt>
                <c:pt idx="100">
                  <c:v>4.0999999999999996</c:v>
                </c:pt>
                <c:pt idx="101">
                  <c:v>4.0999999999999996</c:v>
                </c:pt>
                <c:pt idx="102">
                  <c:v>4.0999999999999996</c:v>
                </c:pt>
                <c:pt idx="103">
                  <c:v>4.2</c:v>
                </c:pt>
                <c:pt idx="104">
                  <c:v>4.2</c:v>
                </c:pt>
                <c:pt idx="105">
                  <c:v>4.0999999999999996</c:v>
                </c:pt>
                <c:pt idx="106">
                  <c:v>4.0999999999999996</c:v>
                </c:pt>
                <c:pt idx="107">
                  <c:v>4</c:v>
                </c:pt>
                <c:pt idx="108">
                  <c:v>3.9</c:v>
                </c:pt>
                <c:pt idx="109">
                  <c:v>3.9</c:v>
                </c:pt>
                <c:pt idx="110">
                  <c:v>3.9</c:v>
                </c:pt>
                <c:pt idx="111">
                  <c:v>3.9</c:v>
                </c:pt>
                <c:pt idx="112">
                  <c:v>3.9</c:v>
                </c:pt>
                <c:pt idx="113">
                  <c:v>4</c:v>
                </c:pt>
                <c:pt idx="114">
                  <c:v>4</c:v>
                </c:pt>
                <c:pt idx="115">
                  <c:v>4.0999999999999996</c:v>
                </c:pt>
                <c:pt idx="116">
                  <c:v>4.0999999999999996</c:v>
                </c:pt>
                <c:pt idx="117">
                  <c:v>4.0999999999999996</c:v>
                </c:pt>
                <c:pt idx="118">
                  <c:v>4.0999999999999996</c:v>
                </c:pt>
                <c:pt idx="119">
                  <c:v>4.0999999999999996</c:v>
                </c:pt>
                <c:pt idx="120">
                  <c:v>4.0999999999999996</c:v>
                </c:pt>
                <c:pt idx="121">
                  <c:v>4.0999999999999996</c:v>
                </c:pt>
                <c:pt idx="122">
                  <c:v>4.2</c:v>
                </c:pt>
                <c:pt idx="123">
                  <c:v>4.2</c:v>
                </c:pt>
                <c:pt idx="124">
                  <c:v>4.3</c:v>
                </c:pt>
                <c:pt idx="125">
                  <c:v>4.5</c:v>
                </c:pt>
                <c:pt idx="126">
                  <c:v>4.7</c:v>
                </c:pt>
                <c:pt idx="127">
                  <c:v>4.9000000000000004</c:v>
                </c:pt>
                <c:pt idx="128">
                  <c:v>5.0999999999999996</c:v>
                </c:pt>
                <c:pt idx="129">
                  <c:v>5.4</c:v>
                </c:pt>
                <c:pt idx="130">
                  <c:v>5.5</c:v>
                </c:pt>
                <c:pt idx="131">
                  <c:v>5.7</c:v>
                </c:pt>
                <c:pt idx="132">
                  <c:v>5.7</c:v>
                </c:pt>
                <c:pt idx="133">
                  <c:v>5.7</c:v>
                </c:pt>
                <c:pt idx="134">
                  <c:v>5.6</c:v>
                </c:pt>
                <c:pt idx="135">
                  <c:v>5.4</c:v>
                </c:pt>
                <c:pt idx="136">
                  <c:v>5.3</c:v>
                </c:pt>
                <c:pt idx="137">
                  <c:v>5.2</c:v>
                </c:pt>
                <c:pt idx="138">
                  <c:v>5.0999999999999996</c:v>
                </c:pt>
                <c:pt idx="139">
                  <c:v>5</c:v>
                </c:pt>
                <c:pt idx="140">
                  <c:v>5</c:v>
                </c:pt>
                <c:pt idx="141">
                  <c:v>5.0999999999999996</c:v>
                </c:pt>
                <c:pt idx="142">
                  <c:v>5.0999999999999996</c:v>
                </c:pt>
                <c:pt idx="143">
                  <c:v>5.2</c:v>
                </c:pt>
                <c:pt idx="144">
                  <c:v>5.3</c:v>
                </c:pt>
                <c:pt idx="145">
                  <c:v>5.4</c:v>
                </c:pt>
                <c:pt idx="146">
                  <c:v>5.5</c:v>
                </c:pt>
                <c:pt idx="147">
                  <c:v>5.6</c:v>
                </c:pt>
                <c:pt idx="148">
                  <c:v>5.7</c:v>
                </c:pt>
                <c:pt idx="149">
                  <c:v>5.8</c:v>
                </c:pt>
                <c:pt idx="150">
                  <c:v>5.9</c:v>
                </c:pt>
                <c:pt idx="151">
                  <c:v>5.9</c:v>
                </c:pt>
                <c:pt idx="152">
                  <c:v>5.9</c:v>
                </c:pt>
                <c:pt idx="153">
                  <c:v>5.8</c:v>
                </c:pt>
                <c:pt idx="154">
                  <c:v>5.7</c:v>
                </c:pt>
                <c:pt idx="155">
                  <c:v>5.6</c:v>
                </c:pt>
                <c:pt idx="156">
                  <c:v>5.5</c:v>
                </c:pt>
                <c:pt idx="157">
                  <c:v>5.4</c:v>
                </c:pt>
                <c:pt idx="158">
                  <c:v>5.3</c:v>
                </c:pt>
                <c:pt idx="159">
                  <c:v>5.2</c:v>
                </c:pt>
                <c:pt idx="160">
                  <c:v>5.3</c:v>
                </c:pt>
                <c:pt idx="161">
                  <c:v>5.3</c:v>
                </c:pt>
                <c:pt idx="162">
                  <c:v>5.4</c:v>
                </c:pt>
                <c:pt idx="163">
                  <c:v>5.4</c:v>
                </c:pt>
                <c:pt idx="164">
                  <c:v>5.5</c:v>
                </c:pt>
                <c:pt idx="165">
                  <c:v>5.6</c:v>
                </c:pt>
                <c:pt idx="166">
                  <c:v>5.7</c:v>
                </c:pt>
                <c:pt idx="167">
                  <c:v>5.7</c:v>
                </c:pt>
                <c:pt idx="168">
                  <c:v>5.7</c:v>
                </c:pt>
                <c:pt idx="169">
                  <c:v>5.7</c:v>
                </c:pt>
                <c:pt idx="170">
                  <c:v>5.7</c:v>
                </c:pt>
                <c:pt idx="171">
                  <c:v>5.7</c:v>
                </c:pt>
                <c:pt idx="172">
                  <c:v>5.6</c:v>
                </c:pt>
                <c:pt idx="173">
                  <c:v>5.6</c:v>
                </c:pt>
                <c:pt idx="174">
                  <c:v>5.5</c:v>
                </c:pt>
                <c:pt idx="175">
                  <c:v>5.5</c:v>
                </c:pt>
                <c:pt idx="176">
                  <c:v>5.4</c:v>
                </c:pt>
                <c:pt idx="177">
                  <c:v>5.4</c:v>
                </c:pt>
                <c:pt idx="178">
                  <c:v>5.4</c:v>
                </c:pt>
                <c:pt idx="179">
                  <c:v>5.4</c:v>
                </c:pt>
                <c:pt idx="180">
                  <c:v>5.4</c:v>
                </c:pt>
                <c:pt idx="181">
                  <c:v>5.3</c:v>
                </c:pt>
                <c:pt idx="182">
                  <c:v>5.4</c:v>
                </c:pt>
                <c:pt idx="183">
                  <c:v>5.4</c:v>
                </c:pt>
                <c:pt idx="184">
                  <c:v>5.4</c:v>
                </c:pt>
                <c:pt idx="185">
                  <c:v>5.4</c:v>
                </c:pt>
                <c:pt idx="186">
                  <c:v>5.4</c:v>
                </c:pt>
                <c:pt idx="187">
                  <c:v>5.2</c:v>
                </c:pt>
                <c:pt idx="188">
                  <c:v>5.0999999999999996</c:v>
                </c:pt>
                <c:pt idx="189">
                  <c:v>4.9000000000000004</c:v>
                </c:pt>
                <c:pt idx="190">
                  <c:v>4.8</c:v>
                </c:pt>
                <c:pt idx="191">
                  <c:v>4.8</c:v>
                </c:pt>
                <c:pt idx="192">
                  <c:v>4.5999999999999996</c:v>
                </c:pt>
                <c:pt idx="193">
                  <c:v>4.5</c:v>
                </c:pt>
                <c:pt idx="194">
                  <c:v>4.4000000000000004</c:v>
                </c:pt>
                <c:pt idx="195">
                  <c:v>4.4000000000000004</c:v>
                </c:pt>
                <c:pt idx="196">
                  <c:v>4.4000000000000004</c:v>
                </c:pt>
                <c:pt idx="197">
                  <c:v>4.5</c:v>
                </c:pt>
                <c:pt idx="198">
                  <c:v>4.5999999999999996</c:v>
                </c:pt>
                <c:pt idx="199">
                  <c:v>4.8</c:v>
                </c:pt>
                <c:pt idx="200">
                  <c:v>5</c:v>
                </c:pt>
                <c:pt idx="201">
                  <c:v>5.2</c:v>
                </c:pt>
                <c:pt idx="202">
                  <c:v>5.3</c:v>
                </c:pt>
                <c:pt idx="203">
                  <c:v>5.4</c:v>
                </c:pt>
                <c:pt idx="204">
                  <c:v>5.5</c:v>
                </c:pt>
                <c:pt idx="205">
                  <c:v>5.6</c:v>
                </c:pt>
                <c:pt idx="206">
                  <c:v>5.8</c:v>
                </c:pt>
                <c:pt idx="207">
                  <c:v>6</c:v>
                </c:pt>
                <c:pt idx="208">
                  <c:v>6.2</c:v>
                </c:pt>
                <c:pt idx="209">
                  <c:v>6.5</c:v>
                </c:pt>
                <c:pt idx="210">
                  <c:v>6.7</c:v>
                </c:pt>
                <c:pt idx="211">
                  <c:v>6.9</c:v>
                </c:pt>
                <c:pt idx="212">
                  <c:v>7.1</c:v>
                </c:pt>
                <c:pt idx="213">
                  <c:v>7.4</c:v>
                </c:pt>
                <c:pt idx="214">
                  <c:v>7.9</c:v>
                </c:pt>
                <c:pt idx="215">
                  <c:v>8.5</c:v>
                </c:pt>
                <c:pt idx="216">
                  <c:v>9.1</c:v>
                </c:pt>
                <c:pt idx="217">
                  <c:v>9.8000000000000007</c:v>
                </c:pt>
                <c:pt idx="218">
                  <c:v>10.3</c:v>
                </c:pt>
                <c:pt idx="219">
                  <c:v>10.7</c:v>
                </c:pt>
                <c:pt idx="220">
                  <c:v>10.9</c:v>
                </c:pt>
                <c:pt idx="221">
                  <c:v>11</c:v>
                </c:pt>
                <c:pt idx="222">
                  <c:v>11</c:v>
                </c:pt>
                <c:pt idx="223">
                  <c:v>10.9</c:v>
                </c:pt>
                <c:pt idx="224">
                  <c:v>10.8</c:v>
                </c:pt>
                <c:pt idx="225">
                  <c:v>10.7</c:v>
                </c:pt>
                <c:pt idx="226">
                  <c:v>10.6</c:v>
                </c:pt>
                <c:pt idx="227">
                  <c:v>10.6</c:v>
                </c:pt>
                <c:pt idx="228">
                  <c:v>10.6</c:v>
                </c:pt>
                <c:pt idx="229">
                  <c:v>10.5</c:v>
                </c:pt>
                <c:pt idx="230">
                  <c:v>10.3</c:v>
                </c:pt>
                <c:pt idx="231">
                  <c:v>9.9</c:v>
                </c:pt>
                <c:pt idx="232">
                  <c:v>9.6999999999999993</c:v>
                </c:pt>
                <c:pt idx="233">
                  <c:v>9.6</c:v>
                </c:pt>
                <c:pt idx="234">
                  <c:v>9.5</c:v>
                </c:pt>
                <c:pt idx="235">
                  <c:v>9.5</c:v>
                </c:pt>
                <c:pt idx="236">
                  <c:v>9.5</c:v>
                </c:pt>
                <c:pt idx="237">
                  <c:v>9.6</c:v>
                </c:pt>
                <c:pt idx="238">
                  <c:v>9.6999999999999993</c:v>
                </c:pt>
                <c:pt idx="239">
                  <c:v>9.6999999999999993</c:v>
                </c:pt>
                <c:pt idx="240">
                  <c:v>9.6999999999999993</c:v>
                </c:pt>
                <c:pt idx="241">
                  <c:v>9.6</c:v>
                </c:pt>
                <c:pt idx="242">
                  <c:v>9.6</c:v>
                </c:pt>
                <c:pt idx="243">
                  <c:v>9.5</c:v>
                </c:pt>
                <c:pt idx="244">
                  <c:v>9.5</c:v>
                </c:pt>
                <c:pt idx="245">
                  <c:v>9.5</c:v>
                </c:pt>
                <c:pt idx="246">
                  <c:v>9.5</c:v>
                </c:pt>
                <c:pt idx="247">
                  <c:v>9.4</c:v>
                </c:pt>
                <c:pt idx="248">
                  <c:v>9.1999999999999993</c:v>
                </c:pt>
                <c:pt idx="249">
                  <c:v>9</c:v>
                </c:pt>
                <c:pt idx="250">
                  <c:v>8.6999999999999993</c:v>
                </c:pt>
                <c:pt idx="251">
                  <c:v>8.5</c:v>
                </c:pt>
                <c:pt idx="252">
                  <c:v>8.3000000000000007</c:v>
                </c:pt>
                <c:pt idx="253">
                  <c:v>8.1</c:v>
                </c:pt>
                <c:pt idx="254">
                  <c:v>8.1</c:v>
                </c:pt>
                <c:pt idx="255">
                  <c:v>8.1999999999999993</c:v>
                </c:pt>
                <c:pt idx="256">
                  <c:v>8.3000000000000007</c:v>
                </c:pt>
                <c:pt idx="257">
                  <c:v>8.3000000000000007</c:v>
                </c:pt>
                <c:pt idx="258">
                  <c:v>8.3000000000000007</c:v>
                </c:pt>
                <c:pt idx="259">
                  <c:v>8.3000000000000007</c:v>
                </c:pt>
                <c:pt idx="260">
                  <c:v>8.1999999999999993</c:v>
                </c:pt>
                <c:pt idx="261">
                  <c:v>8.1</c:v>
                </c:pt>
                <c:pt idx="262">
                  <c:v>8</c:v>
                </c:pt>
                <c:pt idx="263">
                  <c:v>8.1</c:v>
                </c:pt>
                <c:pt idx="264">
                  <c:v>8.1</c:v>
                </c:pt>
                <c:pt idx="265">
                  <c:v>8.1999999999999993</c:v>
                </c:pt>
                <c:pt idx="266">
                  <c:v>8.3000000000000007</c:v>
                </c:pt>
                <c:pt idx="267">
                  <c:v>8.3000000000000007</c:v>
                </c:pt>
                <c:pt idx="268">
                  <c:v>8.4</c:v>
                </c:pt>
                <c:pt idx="269">
                  <c:v>8.4</c:v>
                </c:pt>
                <c:pt idx="270">
                  <c:v>8.4</c:v>
                </c:pt>
                <c:pt idx="271">
                  <c:v>8.4</c:v>
                </c:pt>
                <c:pt idx="272">
                  <c:v>8.1999999999999993</c:v>
                </c:pt>
                <c:pt idx="273">
                  <c:v>8.1</c:v>
                </c:pt>
                <c:pt idx="274">
                  <c:v>7.9</c:v>
                </c:pt>
                <c:pt idx="275">
                  <c:v>7.7</c:v>
                </c:pt>
                <c:pt idx="276">
                  <c:v>7.2</c:v>
                </c:pt>
                <c:pt idx="277">
                  <c:v>6.9</c:v>
                </c:pt>
                <c:pt idx="278">
                  <c:v>6.7</c:v>
                </c:pt>
                <c:pt idx="279">
                  <c:v>6.3</c:v>
                </c:pt>
                <c:pt idx="280">
                  <c:v>6.4</c:v>
                </c:pt>
                <c:pt idx="281">
                  <c:v>6.6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U.S.</c:v>
                </c:pt>
              </c:strCache>
            </c:strRef>
          </c:tx>
          <c:spPr>
            <a:ln>
              <a:solidFill>
                <a:srgbClr val="800000"/>
              </a:solidFill>
              <a:prstDash val="solid"/>
            </a:ln>
          </c:spPr>
          <c:marker>
            <c:symbol val="none"/>
          </c:marker>
          <c:cat>
            <c:numRef>
              <c:f>Sheet1!$A$2:$A$283</c:f>
              <c:numCache>
                <c:formatCode>[$-409]mmm\-yy;@</c:formatCode>
                <c:ptCount val="282"/>
                <c:pt idx="0">
                  <c:v>33239</c:v>
                </c:pt>
                <c:pt idx="1">
                  <c:v>33270</c:v>
                </c:pt>
                <c:pt idx="2">
                  <c:v>33298</c:v>
                </c:pt>
                <c:pt idx="3">
                  <c:v>33329</c:v>
                </c:pt>
                <c:pt idx="4">
                  <c:v>33359</c:v>
                </c:pt>
                <c:pt idx="5">
                  <c:v>33390</c:v>
                </c:pt>
                <c:pt idx="6">
                  <c:v>33420</c:v>
                </c:pt>
                <c:pt idx="7">
                  <c:v>33451</c:v>
                </c:pt>
                <c:pt idx="8">
                  <c:v>33482</c:v>
                </c:pt>
                <c:pt idx="9">
                  <c:v>33512</c:v>
                </c:pt>
                <c:pt idx="10">
                  <c:v>33543</c:v>
                </c:pt>
                <c:pt idx="11">
                  <c:v>33573</c:v>
                </c:pt>
                <c:pt idx="12">
                  <c:v>33604</c:v>
                </c:pt>
                <c:pt idx="13">
                  <c:v>33635</c:v>
                </c:pt>
                <c:pt idx="14">
                  <c:v>33664</c:v>
                </c:pt>
                <c:pt idx="15">
                  <c:v>33695</c:v>
                </c:pt>
                <c:pt idx="16">
                  <c:v>33725</c:v>
                </c:pt>
                <c:pt idx="17">
                  <c:v>33756</c:v>
                </c:pt>
                <c:pt idx="18">
                  <c:v>33786</c:v>
                </c:pt>
                <c:pt idx="19">
                  <c:v>33817</c:v>
                </c:pt>
                <c:pt idx="20">
                  <c:v>33848</c:v>
                </c:pt>
                <c:pt idx="21">
                  <c:v>33878</c:v>
                </c:pt>
                <c:pt idx="22">
                  <c:v>33909</c:v>
                </c:pt>
                <c:pt idx="23">
                  <c:v>33939</c:v>
                </c:pt>
                <c:pt idx="24">
                  <c:v>33970</c:v>
                </c:pt>
                <c:pt idx="25">
                  <c:v>34001</c:v>
                </c:pt>
                <c:pt idx="26">
                  <c:v>34029</c:v>
                </c:pt>
                <c:pt idx="27">
                  <c:v>34060</c:v>
                </c:pt>
                <c:pt idx="28">
                  <c:v>34090</c:v>
                </c:pt>
                <c:pt idx="29">
                  <c:v>34121</c:v>
                </c:pt>
                <c:pt idx="30">
                  <c:v>34151</c:v>
                </c:pt>
                <c:pt idx="31">
                  <c:v>34182</c:v>
                </c:pt>
                <c:pt idx="32">
                  <c:v>34213</c:v>
                </c:pt>
                <c:pt idx="33">
                  <c:v>34243</c:v>
                </c:pt>
                <c:pt idx="34">
                  <c:v>34274</c:v>
                </c:pt>
                <c:pt idx="35">
                  <c:v>34304</c:v>
                </c:pt>
                <c:pt idx="36">
                  <c:v>34335</c:v>
                </c:pt>
                <c:pt idx="37">
                  <c:v>34366</c:v>
                </c:pt>
                <c:pt idx="38">
                  <c:v>34394</c:v>
                </c:pt>
                <c:pt idx="39">
                  <c:v>34425</c:v>
                </c:pt>
                <c:pt idx="40">
                  <c:v>34455</c:v>
                </c:pt>
                <c:pt idx="41">
                  <c:v>34486</c:v>
                </c:pt>
                <c:pt idx="42">
                  <c:v>34516</c:v>
                </c:pt>
                <c:pt idx="43">
                  <c:v>34547</c:v>
                </c:pt>
                <c:pt idx="44">
                  <c:v>34578</c:v>
                </c:pt>
                <c:pt idx="45">
                  <c:v>34608</c:v>
                </c:pt>
                <c:pt idx="46">
                  <c:v>34639</c:v>
                </c:pt>
                <c:pt idx="47">
                  <c:v>34669</c:v>
                </c:pt>
                <c:pt idx="48">
                  <c:v>34700</c:v>
                </c:pt>
                <c:pt idx="49">
                  <c:v>34731</c:v>
                </c:pt>
                <c:pt idx="50">
                  <c:v>34759</c:v>
                </c:pt>
                <c:pt idx="51">
                  <c:v>34790</c:v>
                </c:pt>
                <c:pt idx="52">
                  <c:v>34820</c:v>
                </c:pt>
                <c:pt idx="53">
                  <c:v>34851</c:v>
                </c:pt>
                <c:pt idx="54">
                  <c:v>34881</c:v>
                </c:pt>
                <c:pt idx="55">
                  <c:v>34912</c:v>
                </c:pt>
                <c:pt idx="56">
                  <c:v>34943</c:v>
                </c:pt>
                <c:pt idx="57">
                  <c:v>34973</c:v>
                </c:pt>
                <c:pt idx="58">
                  <c:v>35004</c:v>
                </c:pt>
                <c:pt idx="59">
                  <c:v>35034</c:v>
                </c:pt>
                <c:pt idx="60">
                  <c:v>35065</c:v>
                </c:pt>
                <c:pt idx="61">
                  <c:v>35096</c:v>
                </c:pt>
                <c:pt idx="62">
                  <c:v>35125</c:v>
                </c:pt>
                <c:pt idx="63">
                  <c:v>35156</c:v>
                </c:pt>
                <c:pt idx="64">
                  <c:v>35186</c:v>
                </c:pt>
                <c:pt idx="65">
                  <c:v>35217</c:v>
                </c:pt>
                <c:pt idx="66">
                  <c:v>35247</c:v>
                </c:pt>
                <c:pt idx="67">
                  <c:v>35278</c:v>
                </c:pt>
                <c:pt idx="68">
                  <c:v>35309</c:v>
                </c:pt>
                <c:pt idx="69">
                  <c:v>35339</c:v>
                </c:pt>
                <c:pt idx="70">
                  <c:v>35370</c:v>
                </c:pt>
                <c:pt idx="71">
                  <c:v>35400</c:v>
                </c:pt>
                <c:pt idx="72">
                  <c:v>35431</c:v>
                </c:pt>
                <c:pt idx="73">
                  <c:v>35462</c:v>
                </c:pt>
                <c:pt idx="74">
                  <c:v>35490</c:v>
                </c:pt>
                <c:pt idx="75">
                  <c:v>35521</c:v>
                </c:pt>
                <c:pt idx="76">
                  <c:v>35551</c:v>
                </c:pt>
                <c:pt idx="77">
                  <c:v>35582</c:v>
                </c:pt>
                <c:pt idx="78">
                  <c:v>35612</c:v>
                </c:pt>
                <c:pt idx="79">
                  <c:v>35643</c:v>
                </c:pt>
                <c:pt idx="80">
                  <c:v>35674</c:v>
                </c:pt>
                <c:pt idx="81">
                  <c:v>35704</c:v>
                </c:pt>
                <c:pt idx="82">
                  <c:v>35735</c:v>
                </c:pt>
                <c:pt idx="83">
                  <c:v>35765</c:v>
                </c:pt>
                <c:pt idx="84">
                  <c:v>35796</c:v>
                </c:pt>
                <c:pt idx="85">
                  <c:v>35827</c:v>
                </c:pt>
                <c:pt idx="86">
                  <c:v>35855</c:v>
                </c:pt>
                <c:pt idx="87">
                  <c:v>35886</c:v>
                </c:pt>
                <c:pt idx="88">
                  <c:v>35916</c:v>
                </c:pt>
                <c:pt idx="89">
                  <c:v>35947</c:v>
                </c:pt>
                <c:pt idx="90">
                  <c:v>35977</c:v>
                </c:pt>
                <c:pt idx="91">
                  <c:v>36008</c:v>
                </c:pt>
                <c:pt idx="92">
                  <c:v>36039</c:v>
                </c:pt>
                <c:pt idx="93">
                  <c:v>36069</c:v>
                </c:pt>
                <c:pt idx="94">
                  <c:v>36100</c:v>
                </c:pt>
                <c:pt idx="95">
                  <c:v>36130</c:v>
                </c:pt>
                <c:pt idx="96">
                  <c:v>36161</c:v>
                </c:pt>
                <c:pt idx="97">
                  <c:v>36192</c:v>
                </c:pt>
                <c:pt idx="98">
                  <c:v>36220</c:v>
                </c:pt>
                <c:pt idx="99">
                  <c:v>36251</c:v>
                </c:pt>
                <c:pt idx="100">
                  <c:v>36281</c:v>
                </c:pt>
                <c:pt idx="101">
                  <c:v>36312</c:v>
                </c:pt>
                <c:pt idx="102">
                  <c:v>36342</c:v>
                </c:pt>
                <c:pt idx="103">
                  <c:v>36373</c:v>
                </c:pt>
                <c:pt idx="104">
                  <c:v>36404</c:v>
                </c:pt>
                <c:pt idx="105">
                  <c:v>36434</c:v>
                </c:pt>
                <c:pt idx="106">
                  <c:v>36465</c:v>
                </c:pt>
                <c:pt idx="107">
                  <c:v>36495</c:v>
                </c:pt>
                <c:pt idx="108">
                  <c:v>36526</c:v>
                </c:pt>
                <c:pt idx="109">
                  <c:v>36557</c:v>
                </c:pt>
                <c:pt idx="110">
                  <c:v>36586</c:v>
                </c:pt>
                <c:pt idx="111">
                  <c:v>36617</c:v>
                </c:pt>
                <c:pt idx="112">
                  <c:v>36647</c:v>
                </c:pt>
                <c:pt idx="113">
                  <c:v>36678</c:v>
                </c:pt>
                <c:pt idx="114">
                  <c:v>36708</c:v>
                </c:pt>
                <c:pt idx="115">
                  <c:v>36739</c:v>
                </c:pt>
                <c:pt idx="116">
                  <c:v>36770</c:v>
                </c:pt>
                <c:pt idx="117">
                  <c:v>36800</c:v>
                </c:pt>
                <c:pt idx="118">
                  <c:v>36831</c:v>
                </c:pt>
                <c:pt idx="119">
                  <c:v>36861</c:v>
                </c:pt>
                <c:pt idx="120">
                  <c:v>36892</c:v>
                </c:pt>
                <c:pt idx="121">
                  <c:v>36923</c:v>
                </c:pt>
                <c:pt idx="122">
                  <c:v>36951</c:v>
                </c:pt>
                <c:pt idx="123">
                  <c:v>36982</c:v>
                </c:pt>
                <c:pt idx="124">
                  <c:v>37012</c:v>
                </c:pt>
                <c:pt idx="125">
                  <c:v>37043</c:v>
                </c:pt>
                <c:pt idx="126">
                  <c:v>37073</c:v>
                </c:pt>
                <c:pt idx="127">
                  <c:v>37104</c:v>
                </c:pt>
                <c:pt idx="128">
                  <c:v>37135</c:v>
                </c:pt>
                <c:pt idx="129">
                  <c:v>37165</c:v>
                </c:pt>
                <c:pt idx="130">
                  <c:v>37196</c:v>
                </c:pt>
                <c:pt idx="131">
                  <c:v>37226</c:v>
                </c:pt>
                <c:pt idx="132">
                  <c:v>37258</c:v>
                </c:pt>
                <c:pt idx="133">
                  <c:v>37289</c:v>
                </c:pt>
                <c:pt idx="134">
                  <c:v>37317</c:v>
                </c:pt>
                <c:pt idx="135">
                  <c:v>37348</c:v>
                </c:pt>
                <c:pt idx="136">
                  <c:v>37378</c:v>
                </c:pt>
                <c:pt idx="137">
                  <c:v>37409</c:v>
                </c:pt>
                <c:pt idx="138">
                  <c:v>37439</c:v>
                </c:pt>
                <c:pt idx="139">
                  <c:v>37470</c:v>
                </c:pt>
                <c:pt idx="140">
                  <c:v>37501</c:v>
                </c:pt>
                <c:pt idx="141">
                  <c:v>37531</c:v>
                </c:pt>
                <c:pt idx="142">
                  <c:v>37562</c:v>
                </c:pt>
                <c:pt idx="143">
                  <c:v>37592</c:v>
                </c:pt>
                <c:pt idx="144">
                  <c:v>37624</c:v>
                </c:pt>
                <c:pt idx="145">
                  <c:v>37655</c:v>
                </c:pt>
                <c:pt idx="146">
                  <c:v>37683</c:v>
                </c:pt>
                <c:pt idx="147">
                  <c:v>37714</c:v>
                </c:pt>
                <c:pt idx="148">
                  <c:v>37744</c:v>
                </c:pt>
                <c:pt idx="149">
                  <c:v>37775</c:v>
                </c:pt>
                <c:pt idx="150">
                  <c:v>37805</c:v>
                </c:pt>
                <c:pt idx="151">
                  <c:v>37836</c:v>
                </c:pt>
                <c:pt idx="152">
                  <c:v>37867</c:v>
                </c:pt>
                <c:pt idx="153">
                  <c:v>37897</c:v>
                </c:pt>
                <c:pt idx="154">
                  <c:v>37928</c:v>
                </c:pt>
                <c:pt idx="155">
                  <c:v>37958</c:v>
                </c:pt>
                <c:pt idx="156">
                  <c:v>37987</c:v>
                </c:pt>
                <c:pt idx="157">
                  <c:v>38018</c:v>
                </c:pt>
                <c:pt idx="158">
                  <c:v>38047</c:v>
                </c:pt>
                <c:pt idx="159">
                  <c:v>38078</c:v>
                </c:pt>
                <c:pt idx="160">
                  <c:v>38108</c:v>
                </c:pt>
                <c:pt idx="161">
                  <c:v>38139</c:v>
                </c:pt>
                <c:pt idx="162">
                  <c:v>38172</c:v>
                </c:pt>
                <c:pt idx="163">
                  <c:v>38203</c:v>
                </c:pt>
                <c:pt idx="164">
                  <c:v>38231</c:v>
                </c:pt>
                <c:pt idx="165">
                  <c:v>38261</c:v>
                </c:pt>
                <c:pt idx="166">
                  <c:v>38292</c:v>
                </c:pt>
                <c:pt idx="167">
                  <c:v>38322</c:v>
                </c:pt>
                <c:pt idx="168">
                  <c:v>38353</c:v>
                </c:pt>
                <c:pt idx="169">
                  <c:v>38384</c:v>
                </c:pt>
                <c:pt idx="170">
                  <c:v>38412</c:v>
                </c:pt>
                <c:pt idx="171">
                  <c:v>38443</c:v>
                </c:pt>
                <c:pt idx="172">
                  <c:v>38473</c:v>
                </c:pt>
                <c:pt idx="173">
                  <c:v>38504</c:v>
                </c:pt>
                <c:pt idx="174">
                  <c:v>38534</c:v>
                </c:pt>
                <c:pt idx="175">
                  <c:v>38565</c:v>
                </c:pt>
                <c:pt idx="176">
                  <c:v>38596</c:v>
                </c:pt>
                <c:pt idx="177">
                  <c:v>38626</c:v>
                </c:pt>
                <c:pt idx="178">
                  <c:v>38657</c:v>
                </c:pt>
                <c:pt idx="179">
                  <c:v>38687</c:v>
                </c:pt>
                <c:pt idx="180">
                  <c:v>38718</c:v>
                </c:pt>
                <c:pt idx="181">
                  <c:v>38749</c:v>
                </c:pt>
                <c:pt idx="182">
                  <c:v>38777</c:v>
                </c:pt>
                <c:pt idx="183">
                  <c:v>38808</c:v>
                </c:pt>
                <c:pt idx="184">
                  <c:v>38838</c:v>
                </c:pt>
                <c:pt idx="185">
                  <c:v>38869</c:v>
                </c:pt>
                <c:pt idx="186">
                  <c:v>38899</c:v>
                </c:pt>
                <c:pt idx="187">
                  <c:v>38930</c:v>
                </c:pt>
                <c:pt idx="188">
                  <c:v>38961</c:v>
                </c:pt>
                <c:pt idx="189">
                  <c:v>38991</c:v>
                </c:pt>
                <c:pt idx="190">
                  <c:v>39022</c:v>
                </c:pt>
                <c:pt idx="191">
                  <c:v>39052</c:v>
                </c:pt>
                <c:pt idx="192">
                  <c:v>39083</c:v>
                </c:pt>
                <c:pt idx="193">
                  <c:v>39114</c:v>
                </c:pt>
                <c:pt idx="194">
                  <c:v>39142</c:v>
                </c:pt>
                <c:pt idx="195">
                  <c:v>39173</c:v>
                </c:pt>
                <c:pt idx="196">
                  <c:v>39203</c:v>
                </c:pt>
                <c:pt idx="197">
                  <c:v>39240</c:v>
                </c:pt>
                <c:pt idx="198">
                  <c:v>39270</c:v>
                </c:pt>
                <c:pt idx="199">
                  <c:v>39301</c:v>
                </c:pt>
                <c:pt idx="200">
                  <c:v>39332</c:v>
                </c:pt>
                <c:pt idx="201">
                  <c:v>39362</c:v>
                </c:pt>
                <c:pt idx="202">
                  <c:v>39393</c:v>
                </c:pt>
                <c:pt idx="203">
                  <c:v>39423</c:v>
                </c:pt>
                <c:pt idx="204">
                  <c:v>39455</c:v>
                </c:pt>
                <c:pt idx="205">
                  <c:v>39486</c:v>
                </c:pt>
                <c:pt idx="206">
                  <c:v>39515</c:v>
                </c:pt>
                <c:pt idx="207">
                  <c:v>39539</c:v>
                </c:pt>
                <c:pt idx="208">
                  <c:v>39569</c:v>
                </c:pt>
                <c:pt idx="209">
                  <c:v>39606</c:v>
                </c:pt>
                <c:pt idx="210">
                  <c:v>39636</c:v>
                </c:pt>
                <c:pt idx="211">
                  <c:v>39667</c:v>
                </c:pt>
                <c:pt idx="212">
                  <c:v>39698</c:v>
                </c:pt>
                <c:pt idx="213">
                  <c:v>39728</c:v>
                </c:pt>
                <c:pt idx="214">
                  <c:v>39759</c:v>
                </c:pt>
                <c:pt idx="215">
                  <c:v>39789</c:v>
                </c:pt>
                <c:pt idx="216">
                  <c:v>39814</c:v>
                </c:pt>
                <c:pt idx="217">
                  <c:v>39845</c:v>
                </c:pt>
                <c:pt idx="218">
                  <c:v>39873</c:v>
                </c:pt>
                <c:pt idx="219">
                  <c:v>39904</c:v>
                </c:pt>
                <c:pt idx="220">
                  <c:v>39934</c:v>
                </c:pt>
                <c:pt idx="221">
                  <c:v>39965</c:v>
                </c:pt>
                <c:pt idx="222">
                  <c:v>39995</c:v>
                </c:pt>
                <c:pt idx="223">
                  <c:v>40026</c:v>
                </c:pt>
                <c:pt idx="224">
                  <c:v>40057</c:v>
                </c:pt>
                <c:pt idx="225">
                  <c:v>40087</c:v>
                </c:pt>
                <c:pt idx="226">
                  <c:v>40118</c:v>
                </c:pt>
                <c:pt idx="227">
                  <c:v>40148</c:v>
                </c:pt>
                <c:pt idx="228">
                  <c:v>40179</c:v>
                </c:pt>
                <c:pt idx="229">
                  <c:v>40210</c:v>
                </c:pt>
                <c:pt idx="230">
                  <c:v>40238</c:v>
                </c:pt>
                <c:pt idx="231">
                  <c:v>40269</c:v>
                </c:pt>
                <c:pt idx="232">
                  <c:v>40299</c:v>
                </c:pt>
                <c:pt idx="233">
                  <c:v>40330</c:v>
                </c:pt>
                <c:pt idx="234">
                  <c:v>40360</c:v>
                </c:pt>
                <c:pt idx="235">
                  <c:v>40391</c:v>
                </c:pt>
                <c:pt idx="236">
                  <c:v>40422</c:v>
                </c:pt>
                <c:pt idx="237">
                  <c:v>40452</c:v>
                </c:pt>
                <c:pt idx="238">
                  <c:v>40483</c:v>
                </c:pt>
                <c:pt idx="239">
                  <c:v>40513</c:v>
                </c:pt>
                <c:pt idx="240">
                  <c:v>40544</c:v>
                </c:pt>
                <c:pt idx="241">
                  <c:v>40575</c:v>
                </c:pt>
                <c:pt idx="242">
                  <c:v>40603</c:v>
                </c:pt>
                <c:pt idx="243">
                  <c:v>40634</c:v>
                </c:pt>
                <c:pt idx="244">
                  <c:v>40664</c:v>
                </c:pt>
                <c:pt idx="245">
                  <c:v>40695</c:v>
                </c:pt>
                <c:pt idx="246">
                  <c:v>40725</c:v>
                </c:pt>
                <c:pt idx="247">
                  <c:v>40756</c:v>
                </c:pt>
                <c:pt idx="248">
                  <c:v>40787</c:v>
                </c:pt>
                <c:pt idx="249">
                  <c:v>40817</c:v>
                </c:pt>
                <c:pt idx="250">
                  <c:v>40848</c:v>
                </c:pt>
                <c:pt idx="251">
                  <c:v>40878</c:v>
                </c:pt>
                <c:pt idx="252">
                  <c:v>40909</c:v>
                </c:pt>
                <c:pt idx="253">
                  <c:v>40940</c:v>
                </c:pt>
                <c:pt idx="254">
                  <c:v>40969</c:v>
                </c:pt>
                <c:pt idx="255">
                  <c:v>41000</c:v>
                </c:pt>
                <c:pt idx="256">
                  <c:v>41030</c:v>
                </c:pt>
                <c:pt idx="257">
                  <c:v>41061</c:v>
                </c:pt>
                <c:pt idx="258">
                  <c:v>41091</c:v>
                </c:pt>
                <c:pt idx="259">
                  <c:v>41122</c:v>
                </c:pt>
                <c:pt idx="260">
                  <c:v>41153</c:v>
                </c:pt>
                <c:pt idx="261">
                  <c:v>41183</c:v>
                </c:pt>
                <c:pt idx="262">
                  <c:v>41214</c:v>
                </c:pt>
                <c:pt idx="263">
                  <c:v>41244</c:v>
                </c:pt>
                <c:pt idx="264">
                  <c:v>41275</c:v>
                </c:pt>
                <c:pt idx="265">
                  <c:v>41306</c:v>
                </c:pt>
                <c:pt idx="266">
                  <c:v>41334</c:v>
                </c:pt>
                <c:pt idx="267">
                  <c:v>41365</c:v>
                </c:pt>
                <c:pt idx="268">
                  <c:v>41395</c:v>
                </c:pt>
                <c:pt idx="269">
                  <c:v>41426</c:v>
                </c:pt>
                <c:pt idx="270">
                  <c:v>41456</c:v>
                </c:pt>
                <c:pt idx="271">
                  <c:v>41487</c:v>
                </c:pt>
                <c:pt idx="272">
                  <c:v>41518</c:v>
                </c:pt>
                <c:pt idx="273">
                  <c:v>41548</c:v>
                </c:pt>
                <c:pt idx="274">
                  <c:v>41579</c:v>
                </c:pt>
                <c:pt idx="275">
                  <c:v>41609</c:v>
                </c:pt>
                <c:pt idx="276">
                  <c:v>41640</c:v>
                </c:pt>
                <c:pt idx="277">
                  <c:v>41671</c:v>
                </c:pt>
                <c:pt idx="278">
                  <c:v>41699</c:v>
                </c:pt>
                <c:pt idx="279">
                  <c:v>41730</c:v>
                </c:pt>
                <c:pt idx="280">
                  <c:v>41760</c:v>
                </c:pt>
                <c:pt idx="281">
                  <c:v>41791</c:v>
                </c:pt>
              </c:numCache>
            </c:numRef>
          </c:cat>
          <c:val>
            <c:numRef>
              <c:f>Sheet1!$C$2:$C$283</c:f>
              <c:numCache>
                <c:formatCode>General</c:formatCode>
                <c:ptCount val="282"/>
                <c:pt idx="0">
                  <c:v>6.4</c:v>
                </c:pt>
                <c:pt idx="1">
                  <c:v>6.6</c:v>
                </c:pt>
                <c:pt idx="2">
                  <c:v>6.8</c:v>
                </c:pt>
                <c:pt idx="3">
                  <c:v>6.7</c:v>
                </c:pt>
                <c:pt idx="4">
                  <c:v>6.9</c:v>
                </c:pt>
                <c:pt idx="5">
                  <c:v>6.9</c:v>
                </c:pt>
                <c:pt idx="6">
                  <c:v>6.8</c:v>
                </c:pt>
                <c:pt idx="7">
                  <c:v>6.9</c:v>
                </c:pt>
                <c:pt idx="8">
                  <c:v>6.9</c:v>
                </c:pt>
                <c:pt idx="9">
                  <c:v>7</c:v>
                </c:pt>
                <c:pt idx="10">
                  <c:v>7</c:v>
                </c:pt>
                <c:pt idx="11">
                  <c:v>7.3</c:v>
                </c:pt>
                <c:pt idx="12">
                  <c:v>7.3</c:v>
                </c:pt>
                <c:pt idx="13">
                  <c:v>7.4</c:v>
                </c:pt>
                <c:pt idx="14">
                  <c:v>7.4</c:v>
                </c:pt>
                <c:pt idx="15">
                  <c:v>7.4</c:v>
                </c:pt>
                <c:pt idx="16">
                  <c:v>7.6</c:v>
                </c:pt>
                <c:pt idx="17">
                  <c:v>7.8</c:v>
                </c:pt>
                <c:pt idx="18">
                  <c:v>7.7</c:v>
                </c:pt>
                <c:pt idx="19">
                  <c:v>7.6</c:v>
                </c:pt>
                <c:pt idx="20">
                  <c:v>7.6</c:v>
                </c:pt>
                <c:pt idx="21">
                  <c:v>7.3</c:v>
                </c:pt>
                <c:pt idx="22">
                  <c:v>7.4</c:v>
                </c:pt>
                <c:pt idx="23">
                  <c:v>7.4</c:v>
                </c:pt>
                <c:pt idx="24">
                  <c:v>7.3</c:v>
                </c:pt>
                <c:pt idx="25">
                  <c:v>7.1</c:v>
                </c:pt>
                <c:pt idx="26">
                  <c:v>7</c:v>
                </c:pt>
                <c:pt idx="27">
                  <c:v>7.1</c:v>
                </c:pt>
                <c:pt idx="28">
                  <c:v>7.1</c:v>
                </c:pt>
                <c:pt idx="29">
                  <c:v>7</c:v>
                </c:pt>
                <c:pt idx="30">
                  <c:v>6.9</c:v>
                </c:pt>
                <c:pt idx="31">
                  <c:v>6.8</c:v>
                </c:pt>
                <c:pt idx="32">
                  <c:v>6.7</c:v>
                </c:pt>
                <c:pt idx="33">
                  <c:v>6.8</c:v>
                </c:pt>
                <c:pt idx="34">
                  <c:v>6.6</c:v>
                </c:pt>
                <c:pt idx="35">
                  <c:v>6.5</c:v>
                </c:pt>
                <c:pt idx="36">
                  <c:v>6.6</c:v>
                </c:pt>
                <c:pt idx="37">
                  <c:v>6.6</c:v>
                </c:pt>
                <c:pt idx="38">
                  <c:v>6.5</c:v>
                </c:pt>
                <c:pt idx="39">
                  <c:v>6.4</c:v>
                </c:pt>
                <c:pt idx="40">
                  <c:v>6.1</c:v>
                </c:pt>
                <c:pt idx="41">
                  <c:v>6.1</c:v>
                </c:pt>
                <c:pt idx="42">
                  <c:v>6.1</c:v>
                </c:pt>
                <c:pt idx="43">
                  <c:v>6</c:v>
                </c:pt>
                <c:pt idx="44">
                  <c:v>5.9</c:v>
                </c:pt>
                <c:pt idx="45">
                  <c:v>5.8</c:v>
                </c:pt>
                <c:pt idx="46">
                  <c:v>5.6</c:v>
                </c:pt>
                <c:pt idx="47">
                  <c:v>5.5</c:v>
                </c:pt>
                <c:pt idx="48">
                  <c:v>5.6</c:v>
                </c:pt>
                <c:pt idx="49">
                  <c:v>5.4</c:v>
                </c:pt>
                <c:pt idx="50">
                  <c:v>5.4</c:v>
                </c:pt>
                <c:pt idx="51">
                  <c:v>5.8</c:v>
                </c:pt>
                <c:pt idx="52">
                  <c:v>5.6</c:v>
                </c:pt>
                <c:pt idx="53">
                  <c:v>5.6</c:v>
                </c:pt>
                <c:pt idx="54">
                  <c:v>5.7</c:v>
                </c:pt>
                <c:pt idx="55">
                  <c:v>5.7</c:v>
                </c:pt>
                <c:pt idx="56">
                  <c:v>5.6</c:v>
                </c:pt>
                <c:pt idx="57">
                  <c:v>5.5</c:v>
                </c:pt>
                <c:pt idx="58">
                  <c:v>5.6</c:v>
                </c:pt>
                <c:pt idx="59">
                  <c:v>5.6</c:v>
                </c:pt>
                <c:pt idx="60">
                  <c:v>5.6</c:v>
                </c:pt>
                <c:pt idx="61">
                  <c:v>5.5</c:v>
                </c:pt>
                <c:pt idx="62">
                  <c:v>5.5</c:v>
                </c:pt>
                <c:pt idx="63">
                  <c:v>5.6</c:v>
                </c:pt>
                <c:pt idx="64">
                  <c:v>5.6</c:v>
                </c:pt>
                <c:pt idx="65">
                  <c:v>5.3</c:v>
                </c:pt>
                <c:pt idx="66">
                  <c:v>5.5</c:v>
                </c:pt>
                <c:pt idx="67">
                  <c:v>5.0999999999999996</c:v>
                </c:pt>
                <c:pt idx="68">
                  <c:v>5.2</c:v>
                </c:pt>
                <c:pt idx="69">
                  <c:v>5.2</c:v>
                </c:pt>
                <c:pt idx="70">
                  <c:v>5.4</c:v>
                </c:pt>
                <c:pt idx="71">
                  <c:v>5.4</c:v>
                </c:pt>
                <c:pt idx="72">
                  <c:v>5.3</c:v>
                </c:pt>
                <c:pt idx="73">
                  <c:v>5.2</c:v>
                </c:pt>
                <c:pt idx="74">
                  <c:v>5.2</c:v>
                </c:pt>
                <c:pt idx="75">
                  <c:v>5.0999999999999996</c:v>
                </c:pt>
                <c:pt idx="76">
                  <c:v>4.9000000000000004</c:v>
                </c:pt>
                <c:pt idx="77">
                  <c:v>5</c:v>
                </c:pt>
                <c:pt idx="78">
                  <c:v>4.9000000000000004</c:v>
                </c:pt>
                <c:pt idx="79">
                  <c:v>4.8</c:v>
                </c:pt>
                <c:pt idx="80">
                  <c:v>4.9000000000000004</c:v>
                </c:pt>
                <c:pt idx="81">
                  <c:v>4.7</c:v>
                </c:pt>
                <c:pt idx="82">
                  <c:v>4.5999999999999996</c:v>
                </c:pt>
                <c:pt idx="83">
                  <c:v>4.7</c:v>
                </c:pt>
                <c:pt idx="84">
                  <c:v>4.5999999999999996</c:v>
                </c:pt>
                <c:pt idx="85">
                  <c:v>4.5999999999999996</c:v>
                </c:pt>
                <c:pt idx="86">
                  <c:v>4.7</c:v>
                </c:pt>
                <c:pt idx="87">
                  <c:v>4.3</c:v>
                </c:pt>
                <c:pt idx="88">
                  <c:v>4.4000000000000004</c:v>
                </c:pt>
                <c:pt idx="89">
                  <c:v>4.5</c:v>
                </c:pt>
                <c:pt idx="90">
                  <c:v>4.5</c:v>
                </c:pt>
                <c:pt idx="91">
                  <c:v>4.5</c:v>
                </c:pt>
                <c:pt idx="92">
                  <c:v>4.5999999999999996</c:v>
                </c:pt>
                <c:pt idx="93">
                  <c:v>4.5</c:v>
                </c:pt>
                <c:pt idx="94">
                  <c:v>4.4000000000000004</c:v>
                </c:pt>
                <c:pt idx="95">
                  <c:v>4.4000000000000004</c:v>
                </c:pt>
                <c:pt idx="96">
                  <c:v>4.3</c:v>
                </c:pt>
                <c:pt idx="97">
                  <c:v>4.4000000000000004</c:v>
                </c:pt>
                <c:pt idx="98">
                  <c:v>4.2</c:v>
                </c:pt>
                <c:pt idx="99">
                  <c:v>4.3</c:v>
                </c:pt>
                <c:pt idx="100">
                  <c:v>4.2</c:v>
                </c:pt>
                <c:pt idx="101">
                  <c:v>4.3</c:v>
                </c:pt>
                <c:pt idx="102">
                  <c:v>4.3</c:v>
                </c:pt>
                <c:pt idx="103">
                  <c:v>4.2</c:v>
                </c:pt>
                <c:pt idx="104">
                  <c:v>4.2</c:v>
                </c:pt>
                <c:pt idx="105">
                  <c:v>4.0999999999999996</c:v>
                </c:pt>
                <c:pt idx="106">
                  <c:v>4.0999999999999996</c:v>
                </c:pt>
                <c:pt idx="107">
                  <c:v>4</c:v>
                </c:pt>
                <c:pt idx="108">
                  <c:v>4</c:v>
                </c:pt>
                <c:pt idx="109">
                  <c:v>4.0999999999999996</c:v>
                </c:pt>
                <c:pt idx="110">
                  <c:v>4</c:v>
                </c:pt>
                <c:pt idx="111">
                  <c:v>3.8</c:v>
                </c:pt>
                <c:pt idx="112">
                  <c:v>4</c:v>
                </c:pt>
                <c:pt idx="113">
                  <c:v>4</c:v>
                </c:pt>
                <c:pt idx="114">
                  <c:v>4</c:v>
                </c:pt>
                <c:pt idx="115">
                  <c:v>4.0999999999999996</c:v>
                </c:pt>
                <c:pt idx="116">
                  <c:v>3.9</c:v>
                </c:pt>
                <c:pt idx="117">
                  <c:v>3.9</c:v>
                </c:pt>
                <c:pt idx="118">
                  <c:v>3.9</c:v>
                </c:pt>
                <c:pt idx="119">
                  <c:v>3.9</c:v>
                </c:pt>
                <c:pt idx="120">
                  <c:v>4.2</c:v>
                </c:pt>
                <c:pt idx="121">
                  <c:v>4.2</c:v>
                </c:pt>
                <c:pt idx="122">
                  <c:v>4.3</c:v>
                </c:pt>
                <c:pt idx="123">
                  <c:v>4.4000000000000004</c:v>
                </c:pt>
                <c:pt idx="124">
                  <c:v>4.3</c:v>
                </c:pt>
                <c:pt idx="125">
                  <c:v>4.5</c:v>
                </c:pt>
                <c:pt idx="126">
                  <c:v>4.5999999999999996</c:v>
                </c:pt>
                <c:pt idx="127">
                  <c:v>4.9000000000000004</c:v>
                </c:pt>
                <c:pt idx="128">
                  <c:v>5</c:v>
                </c:pt>
                <c:pt idx="129">
                  <c:v>5.3</c:v>
                </c:pt>
                <c:pt idx="130">
                  <c:v>5.5</c:v>
                </c:pt>
                <c:pt idx="131">
                  <c:v>5.7</c:v>
                </c:pt>
                <c:pt idx="132">
                  <c:v>5.7</c:v>
                </c:pt>
                <c:pt idx="133">
                  <c:v>5.7</c:v>
                </c:pt>
                <c:pt idx="134">
                  <c:v>5.7</c:v>
                </c:pt>
                <c:pt idx="135">
                  <c:v>5.9</c:v>
                </c:pt>
                <c:pt idx="136">
                  <c:v>5.8</c:v>
                </c:pt>
                <c:pt idx="137">
                  <c:v>5.8</c:v>
                </c:pt>
                <c:pt idx="138">
                  <c:v>5.8</c:v>
                </c:pt>
                <c:pt idx="139">
                  <c:v>5.7</c:v>
                </c:pt>
                <c:pt idx="140">
                  <c:v>5.7</c:v>
                </c:pt>
                <c:pt idx="141">
                  <c:v>5.7</c:v>
                </c:pt>
                <c:pt idx="142">
                  <c:v>5.9</c:v>
                </c:pt>
                <c:pt idx="143">
                  <c:v>6</c:v>
                </c:pt>
                <c:pt idx="144">
                  <c:v>5.8</c:v>
                </c:pt>
                <c:pt idx="145">
                  <c:v>5.9</c:v>
                </c:pt>
                <c:pt idx="146">
                  <c:v>5.9</c:v>
                </c:pt>
                <c:pt idx="147">
                  <c:v>6</c:v>
                </c:pt>
                <c:pt idx="148">
                  <c:v>6.1</c:v>
                </c:pt>
                <c:pt idx="149">
                  <c:v>6.3</c:v>
                </c:pt>
                <c:pt idx="150">
                  <c:v>6.2</c:v>
                </c:pt>
                <c:pt idx="151">
                  <c:v>6.1</c:v>
                </c:pt>
                <c:pt idx="152">
                  <c:v>6.1</c:v>
                </c:pt>
                <c:pt idx="153">
                  <c:v>6</c:v>
                </c:pt>
                <c:pt idx="154">
                  <c:v>5.8</c:v>
                </c:pt>
                <c:pt idx="155">
                  <c:v>5.7</c:v>
                </c:pt>
                <c:pt idx="156">
                  <c:v>5.7</c:v>
                </c:pt>
                <c:pt idx="157">
                  <c:v>5.6</c:v>
                </c:pt>
                <c:pt idx="158">
                  <c:v>5.8</c:v>
                </c:pt>
                <c:pt idx="159">
                  <c:v>5.6</c:v>
                </c:pt>
                <c:pt idx="160">
                  <c:v>5.6</c:v>
                </c:pt>
                <c:pt idx="161">
                  <c:v>5.6</c:v>
                </c:pt>
                <c:pt idx="162">
                  <c:v>5.5</c:v>
                </c:pt>
                <c:pt idx="163">
                  <c:v>5.4</c:v>
                </c:pt>
                <c:pt idx="164">
                  <c:v>5.4</c:v>
                </c:pt>
                <c:pt idx="165">
                  <c:v>5.5</c:v>
                </c:pt>
                <c:pt idx="166">
                  <c:v>5.4</c:v>
                </c:pt>
                <c:pt idx="167">
                  <c:v>5.4</c:v>
                </c:pt>
                <c:pt idx="168">
                  <c:v>5.3</c:v>
                </c:pt>
                <c:pt idx="169">
                  <c:v>5.4</c:v>
                </c:pt>
                <c:pt idx="170">
                  <c:v>5.2</c:v>
                </c:pt>
                <c:pt idx="171">
                  <c:v>5.2</c:v>
                </c:pt>
                <c:pt idx="172">
                  <c:v>5.0999999999999996</c:v>
                </c:pt>
                <c:pt idx="173">
                  <c:v>5</c:v>
                </c:pt>
                <c:pt idx="174">
                  <c:v>5</c:v>
                </c:pt>
                <c:pt idx="175">
                  <c:v>4.9000000000000004</c:v>
                </c:pt>
                <c:pt idx="176">
                  <c:v>5</c:v>
                </c:pt>
                <c:pt idx="177">
                  <c:v>5</c:v>
                </c:pt>
                <c:pt idx="178">
                  <c:v>5</c:v>
                </c:pt>
                <c:pt idx="179">
                  <c:v>4.9000000000000004</c:v>
                </c:pt>
                <c:pt idx="180">
                  <c:v>4.7</c:v>
                </c:pt>
                <c:pt idx="181">
                  <c:v>4.8</c:v>
                </c:pt>
                <c:pt idx="182">
                  <c:v>4.7</c:v>
                </c:pt>
                <c:pt idx="183">
                  <c:v>4.7</c:v>
                </c:pt>
                <c:pt idx="184">
                  <c:v>4.5999999999999996</c:v>
                </c:pt>
                <c:pt idx="185">
                  <c:v>4.5999999999999996</c:v>
                </c:pt>
                <c:pt idx="186">
                  <c:v>4.7</c:v>
                </c:pt>
                <c:pt idx="187">
                  <c:v>4.7</c:v>
                </c:pt>
                <c:pt idx="188">
                  <c:v>4.5</c:v>
                </c:pt>
                <c:pt idx="189">
                  <c:v>4.4000000000000004</c:v>
                </c:pt>
                <c:pt idx="190">
                  <c:v>4.5</c:v>
                </c:pt>
                <c:pt idx="191">
                  <c:v>4.4000000000000004</c:v>
                </c:pt>
                <c:pt idx="192">
                  <c:v>4.5999999999999996</c:v>
                </c:pt>
                <c:pt idx="193">
                  <c:v>4.5</c:v>
                </c:pt>
                <c:pt idx="194">
                  <c:v>4.4000000000000004</c:v>
                </c:pt>
                <c:pt idx="195">
                  <c:v>4.5</c:v>
                </c:pt>
                <c:pt idx="196">
                  <c:v>4.4000000000000004</c:v>
                </c:pt>
                <c:pt idx="197">
                  <c:v>4.5999999999999996</c:v>
                </c:pt>
                <c:pt idx="198">
                  <c:v>4.7</c:v>
                </c:pt>
                <c:pt idx="199">
                  <c:v>4.5999999999999996</c:v>
                </c:pt>
                <c:pt idx="200">
                  <c:v>4.7</c:v>
                </c:pt>
                <c:pt idx="201">
                  <c:v>4.7</c:v>
                </c:pt>
                <c:pt idx="202">
                  <c:v>4.7</c:v>
                </c:pt>
                <c:pt idx="203">
                  <c:v>5</c:v>
                </c:pt>
                <c:pt idx="204">
                  <c:v>5</c:v>
                </c:pt>
                <c:pt idx="205">
                  <c:v>4.9000000000000004</c:v>
                </c:pt>
                <c:pt idx="206">
                  <c:v>5.0999999999999996</c:v>
                </c:pt>
                <c:pt idx="207">
                  <c:v>5</c:v>
                </c:pt>
                <c:pt idx="208">
                  <c:v>5.4</c:v>
                </c:pt>
                <c:pt idx="209">
                  <c:v>5.6</c:v>
                </c:pt>
                <c:pt idx="210">
                  <c:v>5.8</c:v>
                </c:pt>
                <c:pt idx="211">
                  <c:v>6.1</c:v>
                </c:pt>
                <c:pt idx="212">
                  <c:v>6.1</c:v>
                </c:pt>
                <c:pt idx="213">
                  <c:v>6.5</c:v>
                </c:pt>
                <c:pt idx="214">
                  <c:v>6.8</c:v>
                </c:pt>
                <c:pt idx="215">
                  <c:v>7.3</c:v>
                </c:pt>
                <c:pt idx="216">
                  <c:v>7.8</c:v>
                </c:pt>
                <c:pt idx="217">
                  <c:v>8.3000000000000007</c:v>
                </c:pt>
                <c:pt idx="218">
                  <c:v>8.6999999999999993</c:v>
                </c:pt>
                <c:pt idx="219">
                  <c:v>9</c:v>
                </c:pt>
                <c:pt idx="220">
                  <c:v>9.4</c:v>
                </c:pt>
                <c:pt idx="221">
                  <c:v>9.5</c:v>
                </c:pt>
                <c:pt idx="222">
                  <c:v>9.5</c:v>
                </c:pt>
                <c:pt idx="223">
                  <c:v>9.6</c:v>
                </c:pt>
                <c:pt idx="224">
                  <c:v>9.8000000000000007</c:v>
                </c:pt>
                <c:pt idx="225">
                  <c:v>10</c:v>
                </c:pt>
                <c:pt idx="226">
                  <c:v>9.9</c:v>
                </c:pt>
                <c:pt idx="227">
                  <c:v>9.9</c:v>
                </c:pt>
                <c:pt idx="228">
                  <c:v>9.6999999999999993</c:v>
                </c:pt>
                <c:pt idx="229">
                  <c:v>9.8000000000000007</c:v>
                </c:pt>
                <c:pt idx="230">
                  <c:v>9.9</c:v>
                </c:pt>
                <c:pt idx="231">
                  <c:v>9.9</c:v>
                </c:pt>
                <c:pt idx="232">
                  <c:v>9.6</c:v>
                </c:pt>
                <c:pt idx="233">
                  <c:v>9.4</c:v>
                </c:pt>
                <c:pt idx="234">
                  <c:v>9.5</c:v>
                </c:pt>
                <c:pt idx="235">
                  <c:v>9.5</c:v>
                </c:pt>
                <c:pt idx="236">
                  <c:v>9.5</c:v>
                </c:pt>
                <c:pt idx="237">
                  <c:v>9.5</c:v>
                </c:pt>
                <c:pt idx="238">
                  <c:v>9.8000000000000007</c:v>
                </c:pt>
                <c:pt idx="239">
                  <c:v>9.4</c:v>
                </c:pt>
                <c:pt idx="240">
                  <c:v>9.1</c:v>
                </c:pt>
                <c:pt idx="241">
                  <c:v>9</c:v>
                </c:pt>
                <c:pt idx="242">
                  <c:v>9</c:v>
                </c:pt>
                <c:pt idx="243">
                  <c:v>9.1</c:v>
                </c:pt>
                <c:pt idx="244">
                  <c:v>9</c:v>
                </c:pt>
                <c:pt idx="245">
                  <c:v>9.1</c:v>
                </c:pt>
                <c:pt idx="246">
                  <c:v>9</c:v>
                </c:pt>
                <c:pt idx="247">
                  <c:v>9</c:v>
                </c:pt>
                <c:pt idx="248">
                  <c:v>9</c:v>
                </c:pt>
                <c:pt idx="249">
                  <c:v>8.8000000000000007</c:v>
                </c:pt>
                <c:pt idx="250">
                  <c:v>8.6</c:v>
                </c:pt>
                <c:pt idx="251">
                  <c:v>8.5</c:v>
                </c:pt>
                <c:pt idx="252">
                  <c:v>8.1999999999999993</c:v>
                </c:pt>
                <c:pt idx="253">
                  <c:v>8.3000000000000007</c:v>
                </c:pt>
                <c:pt idx="254">
                  <c:v>8.1999999999999993</c:v>
                </c:pt>
                <c:pt idx="255">
                  <c:v>8.1999999999999993</c:v>
                </c:pt>
                <c:pt idx="256">
                  <c:v>8.1999999999999993</c:v>
                </c:pt>
                <c:pt idx="257">
                  <c:v>8.1999999999999993</c:v>
                </c:pt>
                <c:pt idx="258">
                  <c:v>8.1999999999999993</c:v>
                </c:pt>
                <c:pt idx="259">
                  <c:v>8.1</c:v>
                </c:pt>
                <c:pt idx="260">
                  <c:v>7.8</c:v>
                </c:pt>
                <c:pt idx="261">
                  <c:v>7.8</c:v>
                </c:pt>
                <c:pt idx="262">
                  <c:v>7.8</c:v>
                </c:pt>
                <c:pt idx="263">
                  <c:v>7.9</c:v>
                </c:pt>
                <c:pt idx="264">
                  <c:v>7.9</c:v>
                </c:pt>
                <c:pt idx="265">
                  <c:v>7.7</c:v>
                </c:pt>
                <c:pt idx="266">
                  <c:v>7.5</c:v>
                </c:pt>
                <c:pt idx="267">
                  <c:v>7.5</c:v>
                </c:pt>
                <c:pt idx="268">
                  <c:v>7.5</c:v>
                </c:pt>
                <c:pt idx="269">
                  <c:v>7.5</c:v>
                </c:pt>
                <c:pt idx="270">
                  <c:v>7.3</c:v>
                </c:pt>
                <c:pt idx="271">
                  <c:v>7.2</c:v>
                </c:pt>
                <c:pt idx="272">
                  <c:v>7.2</c:v>
                </c:pt>
                <c:pt idx="273">
                  <c:v>7.2</c:v>
                </c:pt>
                <c:pt idx="274">
                  <c:v>7</c:v>
                </c:pt>
                <c:pt idx="275">
                  <c:v>6.7</c:v>
                </c:pt>
                <c:pt idx="276">
                  <c:v>6.6</c:v>
                </c:pt>
                <c:pt idx="277">
                  <c:v>6.7</c:v>
                </c:pt>
                <c:pt idx="278">
                  <c:v>6.7</c:v>
                </c:pt>
                <c:pt idx="279">
                  <c:v>6.3</c:v>
                </c:pt>
                <c:pt idx="280">
                  <c:v>6.3</c:v>
                </c:pt>
                <c:pt idx="281">
                  <c:v>6.1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234496"/>
        <c:axId val="134236032"/>
      </c:lineChart>
      <c:dateAx>
        <c:axId val="134234496"/>
        <c:scaling>
          <c:orientation val="minMax"/>
          <c:min val="33390"/>
        </c:scaling>
        <c:delete val="0"/>
        <c:axPos val="b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minorGridlines/>
        <c:numFmt formatCode="[$-409]mmm\-yy;@" sourceLinked="0"/>
        <c:majorTickMark val="none"/>
        <c:minorTickMark val="none"/>
        <c:tickLblPos val="low"/>
        <c:txPr>
          <a:bodyPr rot="0" vert="horz"/>
          <a:lstStyle/>
          <a:p>
            <a:pPr>
              <a:defRPr sz="950" baseline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34236032"/>
        <c:crosses val="autoZero"/>
        <c:auto val="1"/>
        <c:lblOffset val="100"/>
        <c:baseTimeUnit val="days"/>
        <c:majorUnit val="1"/>
        <c:majorTimeUnit val="years"/>
      </c:dateAx>
      <c:valAx>
        <c:axId val="134236032"/>
        <c:scaling>
          <c:orientation val="minMax"/>
          <c:min val="0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r>
                  <a:rPr lang="en-US" sz="1000" b="0" dirty="0" smtClean="0">
                    <a:latin typeface="Arial" pitchFamily="34" charset="0"/>
                    <a:cs typeface="Arial" pitchFamily="34" charset="0"/>
                  </a:rPr>
                  <a:t>Rate (Percent)</a:t>
                </a:r>
                <a:endParaRPr lang="en-US" sz="1000" b="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34234496"/>
        <c:crosses val="autoZero"/>
        <c:crossBetween val="between"/>
        <c:majorUnit val="1"/>
      </c:valAx>
      <c:spPr>
        <a:noFill/>
        <a:ln>
          <a:solidFill>
            <a:prstClr val="white">
              <a:lumMod val="50000"/>
            </a:prstClr>
          </a:solidFill>
        </a:ln>
      </c:spPr>
    </c:plotArea>
    <c:legend>
      <c:legendPos val="r"/>
      <c:layout>
        <c:manualLayout>
          <c:xMode val="edge"/>
          <c:yMode val="edge"/>
          <c:x val="0.22308956692913387"/>
          <c:y val="0.14379818852124004"/>
          <c:w val="7.5581036745406824E-2"/>
          <c:h val="0.10400960356834009"/>
        </c:manualLayout>
      </c:layout>
      <c:overlay val="0"/>
      <c:spPr>
        <a:solidFill>
          <a:schemeClr val="bg1"/>
        </a:solidFill>
        <a:ln>
          <a:solidFill>
            <a:prstClr val="black">
              <a:lumMod val="65000"/>
              <a:lumOff val="35000"/>
            </a:prstClr>
          </a:solidFill>
        </a:ln>
      </c:spPr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49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yr-over-yr growth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7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8"/>
            <c:invertIfNegative val="0"/>
            <c:bubble3D val="0"/>
          </c:dPt>
          <c:cat>
            <c:strRef>
              <c:f>Sheet1!$A$2:$A$13</c:f>
              <c:strCache>
                <c:ptCount val="12"/>
                <c:pt idx="0">
                  <c:v>Information</c:v>
                </c:pt>
                <c:pt idx="1">
                  <c:v>Government</c:v>
                </c:pt>
                <c:pt idx="2">
                  <c:v>Non-Durable Goods</c:v>
                </c:pt>
                <c:pt idx="3">
                  <c:v>Financial Activities</c:v>
                </c:pt>
                <c:pt idx="4">
                  <c:v>Other Services</c:v>
                </c:pt>
                <c:pt idx="5">
                  <c:v>Education &amp; Health Services</c:v>
                </c:pt>
                <c:pt idx="6">
                  <c:v>Trade, Transportation, &amp; Utilities</c:v>
                </c:pt>
                <c:pt idx="7">
                  <c:v>Total Private</c:v>
                </c:pt>
                <c:pt idx="8">
                  <c:v>Durable Goods</c:v>
                </c:pt>
                <c:pt idx="9">
                  <c:v>Leisure &amp; Hospitality</c:v>
                </c:pt>
                <c:pt idx="10">
                  <c:v>Mining, Logging, &amp; Construction</c:v>
                </c:pt>
                <c:pt idx="11">
                  <c:v>Professional &amp; Business Services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>
                  <c:v>-2.5</c:v>
                </c:pt>
                <c:pt idx="1">
                  <c:v>-1.6</c:v>
                </c:pt>
                <c:pt idx="2">
                  <c:v>-1.6</c:v>
                </c:pt>
                <c:pt idx="3">
                  <c:v>0.5</c:v>
                </c:pt>
                <c:pt idx="4">
                  <c:v>0.9</c:v>
                </c:pt>
                <c:pt idx="5">
                  <c:v>1.3</c:v>
                </c:pt>
                <c:pt idx="6">
                  <c:v>1.6</c:v>
                </c:pt>
                <c:pt idx="7">
                  <c:v>2.6</c:v>
                </c:pt>
                <c:pt idx="8">
                  <c:v>3.2</c:v>
                </c:pt>
                <c:pt idx="9">
                  <c:v>4.5</c:v>
                </c:pt>
                <c:pt idx="10">
                  <c:v>4.9000000000000004</c:v>
                </c:pt>
                <c:pt idx="11">
                  <c:v>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overlap val="100"/>
        <c:axId val="142721408"/>
        <c:axId val="142722944"/>
      </c:barChart>
      <c:catAx>
        <c:axId val="142721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253"/>
            </a:pPr>
            <a:endParaRPr lang="en-US"/>
          </a:p>
        </c:txPr>
        <c:crossAx val="142722944"/>
        <c:crosses val="autoZero"/>
        <c:auto val="1"/>
        <c:lblAlgn val="ctr"/>
        <c:lblOffset val="100"/>
        <c:noMultiLvlLbl val="0"/>
      </c:catAx>
      <c:valAx>
        <c:axId val="142722944"/>
        <c:scaling>
          <c:orientation val="minMax"/>
        </c:scaling>
        <c:delete val="0"/>
        <c:axPos val="b"/>
        <c:majorGridlines>
          <c:spPr>
            <a:ln>
              <a:solidFill>
                <a:prstClr val="black">
                  <a:lumMod val="65000"/>
                  <a:lumOff val="35000"/>
                  <a:alpha val="4500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latin typeface="+mn-lt"/>
                  </a:rPr>
                  <a:t>Growth Rate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2721408"/>
        <c:crosses val="autoZero"/>
        <c:crossBetween val="between"/>
      </c:valAx>
      <c:spPr>
        <a:ln>
          <a:solidFill>
            <a:prstClr val="black">
              <a:lumMod val="65000"/>
              <a:lumOff val="35000"/>
            </a:prst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611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549997656542933"/>
          <c:y val="5.590037658336186E-2"/>
          <c:w val="0.83945854424446942"/>
          <c:h val="0.813320019780136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Job Gains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cat>
            <c:strRef>
              <c:f>Sheet1!$A$2:$A$4</c:f>
              <c:strCache>
                <c:ptCount val="3"/>
                <c:pt idx="0">
                  <c:v>Jan 2008 to Feb 2010</c:v>
                </c:pt>
                <c:pt idx="1">
                  <c:v>Feb 2010 to May 2014</c:v>
                </c:pt>
                <c:pt idx="2">
                  <c:v>Jan 2008 to May 2014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2653</c:v>
                </c:pt>
                <c:pt idx="1">
                  <c:v>3458</c:v>
                </c:pt>
                <c:pt idx="2">
                  <c:v>805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Job Losses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cat>
            <c:strRef>
              <c:f>Sheet1!$A$2:$A$4</c:f>
              <c:strCache>
                <c:ptCount val="3"/>
                <c:pt idx="0">
                  <c:v>Jan 2008 to Feb 2010</c:v>
                </c:pt>
                <c:pt idx="1">
                  <c:v>Feb 2010 to May 2014</c:v>
                </c:pt>
                <c:pt idx="2">
                  <c:v>Jan 2008 to May 2014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6057</c:v>
                </c:pt>
                <c:pt idx="1">
                  <c:v>5350</c:v>
                </c:pt>
                <c:pt idx="2">
                  <c:v>707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086336"/>
        <c:axId val="145087872"/>
      </c:barChart>
      <c:catAx>
        <c:axId val="145086336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0" anchor="ctr" anchorCtr="1"/>
          <a:lstStyle/>
          <a:p>
            <a:pPr>
              <a:defRPr sz="1400"/>
            </a:pPr>
            <a:endParaRPr lang="en-US"/>
          </a:p>
        </c:txPr>
        <c:crossAx val="145087872"/>
        <c:crosses val="autoZero"/>
        <c:auto val="1"/>
        <c:lblAlgn val="ctr"/>
        <c:lblOffset val="100"/>
        <c:noMultiLvlLbl val="0"/>
      </c:catAx>
      <c:valAx>
        <c:axId val="1450878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Thousands of Jobs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5086336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0480830521184856"/>
          <c:y val="0.10122808018562897"/>
          <c:w val="0.17806934289463816"/>
          <c:h val="0.1461603712579406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Sheet1!$A$2:$A$106</c:f>
              <c:strCache>
                <c:ptCount val="105"/>
                <c:pt idx="0">
                  <c:v>88Q1</c:v>
                </c:pt>
                <c:pt idx="1">
                  <c:v>88Q2</c:v>
                </c:pt>
                <c:pt idx="2">
                  <c:v>88Q3</c:v>
                </c:pt>
                <c:pt idx="3">
                  <c:v>88Q4</c:v>
                </c:pt>
                <c:pt idx="4">
                  <c:v>89Q1</c:v>
                </c:pt>
                <c:pt idx="5">
                  <c:v>89Q2</c:v>
                </c:pt>
                <c:pt idx="6">
                  <c:v>89Q3</c:v>
                </c:pt>
                <c:pt idx="7">
                  <c:v>89Q4</c:v>
                </c:pt>
                <c:pt idx="8">
                  <c:v>90Q1</c:v>
                </c:pt>
                <c:pt idx="9">
                  <c:v>90Q2</c:v>
                </c:pt>
                <c:pt idx="10">
                  <c:v>90Q3</c:v>
                </c:pt>
                <c:pt idx="11">
                  <c:v>90Q4</c:v>
                </c:pt>
                <c:pt idx="12">
                  <c:v>91Q1</c:v>
                </c:pt>
                <c:pt idx="13">
                  <c:v>91Q2</c:v>
                </c:pt>
                <c:pt idx="14">
                  <c:v>91Q3</c:v>
                </c:pt>
                <c:pt idx="15">
                  <c:v>91Q4</c:v>
                </c:pt>
                <c:pt idx="16">
                  <c:v>92Q1</c:v>
                </c:pt>
                <c:pt idx="17">
                  <c:v>92Q2</c:v>
                </c:pt>
                <c:pt idx="18">
                  <c:v>92Q3</c:v>
                </c:pt>
                <c:pt idx="19">
                  <c:v>92Q4</c:v>
                </c:pt>
                <c:pt idx="20">
                  <c:v>93Q1</c:v>
                </c:pt>
                <c:pt idx="21">
                  <c:v>93Q2</c:v>
                </c:pt>
                <c:pt idx="22">
                  <c:v>93Q3</c:v>
                </c:pt>
                <c:pt idx="23">
                  <c:v>93Q4</c:v>
                </c:pt>
                <c:pt idx="24">
                  <c:v>94Q1</c:v>
                </c:pt>
                <c:pt idx="25">
                  <c:v>94Q2</c:v>
                </c:pt>
                <c:pt idx="26">
                  <c:v>94Q3</c:v>
                </c:pt>
                <c:pt idx="27">
                  <c:v>94Q4</c:v>
                </c:pt>
                <c:pt idx="28">
                  <c:v>95Q1</c:v>
                </c:pt>
                <c:pt idx="29">
                  <c:v>95Q2</c:v>
                </c:pt>
                <c:pt idx="30">
                  <c:v>95Q3</c:v>
                </c:pt>
                <c:pt idx="31">
                  <c:v>95Q4</c:v>
                </c:pt>
                <c:pt idx="32">
                  <c:v>96Q1</c:v>
                </c:pt>
                <c:pt idx="33">
                  <c:v>96Q2</c:v>
                </c:pt>
                <c:pt idx="34">
                  <c:v>96Q3</c:v>
                </c:pt>
                <c:pt idx="35">
                  <c:v>96Q4</c:v>
                </c:pt>
                <c:pt idx="36">
                  <c:v>97Q1</c:v>
                </c:pt>
                <c:pt idx="37">
                  <c:v>97Q2</c:v>
                </c:pt>
                <c:pt idx="38">
                  <c:v>97Q3</c:v>
                </c:pt>
                <c:pt idx="39">
                  <c:v>97Q4</c:v>
                </c:pt>
                <c:pt idx="40">
                  <c:v>98Q1</c:v>
                </c:pt>
                <c:pt idx="41">
                  <c:v>98Q2</c:v>
                </c:pt>
                <c:pt idx="42">
                  <c:v>98Q3</c:v>
                </c:pt>
                <c:pt idx="43">
                  <c:v>98Q4</c:v>
                </c:pt>
                <c:pt idx="44">
                  <c:v>99Q1</c:v>
                </c:pt>
                <c:pt idx="45">
                  <c:v>99Q2</c:v>
                </c:pt>
                <c:pt idx="46">
                  <c:v>99Q3</c:v>
                </c:pt>
                <c:pt idx="47">
                  <c:v>99Q4</c:v>
                </c:pt>
                <c:pt idx="48">
                  <c:v>00Q1</c:v>
                </c:pt>
                <c:pt idx="49">
                  <c:v>00Q2</c:v>
                </c:pt>
                <c:pt idx="50">
                  <c:v>00Q3</c:v>
                </c:pt>
                <c:pt idx="51">
                  <c:v>00Q4</c:v>
                </c:pt>
                <c:pt idx="52">
                  <c:v>01Q1</c:v>
                </c:pt>
                <c:pt idx="53">
                  <c:v>01Q2</c:v>
                </c:pt>
                <c:pt idx="54">
                  <c:v>01Q3</c:v>
                </c:pt>
                <c:pt idx="55">
                  <c:v>01Q4</c:v>
                </c:pt>
                <c:pt idx="56">
                  <c:v>02Q1</c:v>
                </c:pt>
                <c:pt idx="57">
                  <c:v>02Q2</c:v>
                </c:pt>
                <c:pt idx="58">
                  <c:v>02Q3</c:v>
                </c:pt>
                <c:pt idx="59">
                  <c:v>02Q4</c:v>
                </c:pt>
                <c:pt idx="60">
                  <c:v>03Q1</c:v>
                </c:pt>
                <c:pt idx="61">
                  <c:v>03Q2</c:v>
                </c:pt>
                <c:pt idx="62">
                  <c:v>03Q3</c:v>
                </c:pt>
                <c:pt idx="63">
                  <c:v>03Q4</c:v>
                </c:pt>
                <c:pt idx="64">
                  <c:v>04Q1</c:v>
                </c:pt>
                <c:pt idx="65">
                  <c:v>04Q2</c:v>
                </c:pt>
                <c:pt idx="66">
                  <c:v>04Q3</c:v>
                </c:pt>
                <c:pt idx="67">
                  <c:v>04Q4</c:v>
                </c:pt>
                <c:pt idx="68">
                  <c:v>05Q1</c:v>
                </c:pt>
                <c:pt idx="69">
                  <c:v>05Q2</c:v>
                </c:pt>
                <c:pt idx="70">
                  <c:v>05Q3</c:v>
                </c:pt>
                <c:pt idx="71">
                  <c:v>05Q4</c:v>
                </c:pt>
                <c:pt idx="72">
                  <c:v>06Q1</c:v>
                </c:pt>
                <c:pt idx="73">
                  <c:v>06Q2</c:v>
                </c:pt>
                <c:pt idx="74">
                  <c:v>06Q3</c:v>
                </c:pt>
                <c:pt idx="75">
                  <c:v>06Q4</c:v>
                </c:pt>
                <c:pt idx="76">
                  <c:v>07Q1</c:v>
                </c:pt>
                <c:pt idx="77">
                  <c:v>07Q2</c:v>
                </c:pt>
                <c:pt idx="78">
                  <c:v>07Q3</c:v>
                </c:pt>
                <c:pt idx="79">
                  <c:v>07Q4</c:v>
                </c:pt>
                <c:pt idx="80">
                  <c:v>08Q1</c:v>
                </c:pt>
                <c:pt idx="81">
                  <c:v>08Q2</c:v>
                </c:pt>
                <c:pt idx="82">
                  <c:v>08Q3</c:v>
                </c:pt>
                <c:pt idx="83">
                  <c:v>08Q4</c:v>
                </c:pt>
                <c:pt idx="84">
                  <c:v>09Q1</c:v>
                </c:pt>
                <c:pt idx="85">
                  <c:v>09Q2</c:v>
                </c:pt>
                <c:pt idx="86">
                  <c:v>09Q3</c:v>
                </c:pt>
                <c:pt idx="87">
                  <c:v>09Q4</c:v>
                </c:pt>
                <c:pt idx="88">
                  <c:v>10Q1</c:v>
                </c:pt>
                <c:pt idx="89">
                  <c:v>10Q2</c:v>
                </c:pt>
                <c:pt idx="90">
                  <c:v>10Q3</c:v>
                </c:pt>
                <c:pt idx="91">
                  <c:v>10Q4</c:v>
                </c:pt>
                <c:pt idx="92">
                  <c:v>11Q1</c:v>
                </c:pt>
                <c:pt idx="93">
                  <c:v>11Q2</c:v>
                </c:pt>
                <c:pt idx="94">
                  <c:v>11Q3</c:v>
                </c:pt>
                <c:pt idx="95">
                  <c:v>11Q4</c:v>
                </c:pt>
                <c:pt idx="96">
                  <c:v>12Q1</c:v>
                </c:pt>
                <c:pt idx="97">
                  <c:v>12Q2</c:v>
                </c:pt>
                <c:pt idx="98">
                  <c:v>12Q3</c:v>
                </c:pt>
                <c:pt idx="99">
                  <c:v>12Q4</c:v>
                </c:pt>
                <c:pt idx="100">
                  <c:v>13Q1</c:v>
                </c:pt>
                <c:pt idx="101">
                  <c:v>13Q2</c:v>
                </c:pt>
                <c:pt idx="102">
                  <c:v>13Q3</c:v>
                </c:pt>
                <c:pt idx="103">
                  <c:v>13Q4</c:v>
                </c:pt>
                <c:pt idx="104">
                  <c:v>14Q1</c:v>
                </c:pt>
              </c:strCache>
            </c:strRef>
          </c:cat>
          <c:val>
            <c:numRef>
              <c:f>Sheet1!$B$2:$B$106</c:f>
              <c:numCache>
                <c:formatCode>General</c:formatCode>
                <c:ptCount val="105"/>
                <c:pt idx="0">
                  <c:v>7.2990991416672202</c:v>
                </c:pt>
                <c:pt idx="1">
                  <c:v>2.9729295407681322</c:v>
                </c:pt>
                <c:pt idx="2">
                  <c:v>3.4542014573905266</c:v>
                </c:pt>
                <c:pt idx="3">
                  <c:v>4.6644079786222203</c:v>
                </c:pt>
                <c:pt idx="4">
                  <c:v>1.8596119154765223</c:v>
                </c:pt>
                <c:pt idx="5">
                  <c:v>1.895213722050082</c:v>
                </c:pt>
                <c:pt idx="6">
                  <c:v>4.0298548486750629</c:v>
                </c:pt>
                <c:pt idx="7">
                  <c:v>1.7805054118404939</c:v>
                </c:pt>
                <c:pt idx="8" formatCode="@">
                  <c:v>3.4808887243656716</c:v>
                </c:pt>
                <c:pt idx="9">
                  <c:v>1.2570310522843631</c:v>
                </c:pt>
                <c:pt idx="10">
                  <c:v>1.6234614293225258</c:v>
                </c:pt>
                <c:pt idx="11">
                  <c:v>-2.9907403512229425</c:v>
                </c:pt>
                <c:pt idx="12">
                  <c:v>-1.3718786254545923</c:v>
                </c:pt>
                <c:pt idx="13">
                  <c:v>3.398999381490464</c:v>
                </c:pt>
                <c:pt idx="14">
                  <c:v>1.9564522392796491</c:v>
                </c:pt>
                <c:pt idx="15">
                  <c:v>-0.11200362913503792</c:v>
                </c:pt>
                <c:pt idx="16">
                  <c:v>7.7310394500943014</c:v>
                </c:pt>
                <c:pt idx="17">
                  <c:v>2.7718482787497445</c:v>
                </c:pt>
                <c:pt idx="18">
                  <c:v>4.4004452571257069</c:v>
                </c:pt>
                <c:pt idx="19">
                  <c:v>4.8416990092695844</c:v>
                </c:pt>
                <c:pt idx="20">
                  <c:v>1.530969844298169</c:v>
                </c:pt>
                <c:pt idx="21">
                  <c:v>3.640345109222598</c:v>
                </c:pt>
                <c:pt idx="22">
                  <c:v>4.4835634362209609</c:v>
                </c:pt>
                <c:pt idx="23">
                  <c:v>3.594436365091136</c:v>
                </c:pt>
                <c:pt idx="24">
                  <c:v>4.6615146726425527</c:v>
                </c:pt>
                <c:pt idx="25">
                  <c:v>3.1417319647885744</c:v>
                </c:pt>
                <c:pt idx="26">
                  <c:v>3.1367155979913131</c:v>
                </c:pt>
                <c:pt idx="27">
                  <c:v>4.3734610036838761</c:v>
                </c:pt>
                <c:pt idx="28">
                  <c:v>1.062407679662658</c:v>
                </c:pt>
                <c:pt idx="29">
                  <c:v>3.6369669859388498</c:v>
                </c:pt>
                <c:pt idx="30">
                  <c:v>3.7179823689430735</c:v>
                </c:pt>
                <c:pt idx="31">
                  <c:v>2.8405705837849515</c:v>
                </c:pt>
                <c:pt idx="32">
                  <c:v>3.7634735529522345</c:v>
                </c:pt>
                <c:pt idx="33">
                  <c:v>4.4145148104282717</c:v>
                </c:pt>
                <c:pt idx="34">
                  <c:v>2.4312815721423187</c:v>
                </c:pt>
                <c:pt idx="35">
                  <c:v>3.1814382384607542</c:v>
                </c:pt>
                <c:pt idx="36">
                  <c:v>4.2872672338913453</c:v>
                </c:pt>
                <c:pt idx="37">
                  <c:v>1.8252253646924066</c:v>
                </c:pt>
                <c:pt idx="38">
                  <c:v>7.0216255081614776</c:v>
                </c:pt>
                <c:pt idx="39">
                  <c:v>4.8357290147359899</c:v>
                </c:pt>
                <c:pt idx="40">
                  <c:v>4.1932203962818937</c:v>
                </c:pt>
                <c:pt idx="41">
                  <c:v>7.253692205689366</c:v>
                </c:pt>
                <c:pt idx="42">
                  <c:v>5.3683230297632889</c:v>
                </c:pt>
                <c:pt idx="43">
                  <c:v>6.0033897727908014</c:v>
                </c:pt>
                <c:pt idx="44">
                  <c:v>4.2478872630663966</c:v>
                </c:pt>
                <c:pt idx="45">
                  <c:v>6.3511439819432081</c:v>
                </c:pt>
                <c:pt idx="46">
                  <c:v>4.8748237941443007</c:v>
                </c:pt>
                <c:pt idx="47">
                  <c:v>5.6859672977716214</c:v>
                </c:pt>
                <c:pt idx="48">
                  <c:v>6.2422798329385021</c:v>
                </c:pt>
                <c:pt idx="49">
                  <c:v>3.7709914368912578</c:v>
                </c:pt>
                <c:pt idx="50">
                  <c:v>4.0390933072364632</c:v>
                </c:pt>
                <c:pt idx="51">
                  <c:v>3.5985379949214691</c:v>
                </c:pt>
                <c:pt idx="52">
                  <c:v>1.4348329338186971</c:v>
                </c:pt>
                <c:pt idx="53">
                  <c:v>1.0902236559567902</c:v>
                </c:pt>
                <c:pt idx="54">
                  <c:v>1.3483551019180862</c:v>
                </c:pt>
                <c:pt idx="55">
                  <c:v>6.0293097573521193</c:v>
                </c:pt>
                <c:pt idx="56">
                  <c:v>1.2861875261073852</c:v>
                </c:pt>
                <c:pt idx="57">
                  <c:v>2.137242481631918</c:v>
                </c:pt>
                <c:pt idx="58">
                  <c:v>2.8674047656855217</c:v>
                </c:pt>
                <c:pt idx="59">
                  <c:v>1.6831723431347978</c:v>
                </c:pt>
                <c:pt idx="60">
                  <c:v>2.0035521948838397</c:v>
                </c:pt>
                <c:pt idx="61">
                  <c:v>4.5711791411350511</c:v>
                </c:pt>
                <c:pt idx="62">
                  <c:v>5.9441353333145708</c:v>
                </c:pt>
                <c:pt idx="63">
                  <c:v>2.9910656824540638</c:v>
                </c:pt>
                <c:pt idx="64">
                  <c:v>4.150000412617616</c:v>
                </c:pt>
                <c:pt idx="65">
                  <c:v>2.4898527537526194</c:v>
                </c:pt>
                <c:pt idx="66">
                  <c:v>3.8523446057623145</c:v>
                </c:pt>
                <c:pt idx="67">
                  <c:v>4.1856641725913635</c:v>
                </c:pt>
                <c:pt idx="68">
                  <c:v>3.252825811209048</c:v>
                </c:pt>
                <c:pt idx="69">
                  <c:v>4.2446952541542293</c:v>
                </c:pt>
                <c:pt idx="70">
                  <c:v>3.0249487657786789</c:v>
                </c:pt>
                <c:pt idx="71">
                  <c:v>1.5118001031027228</c:v>
                </c:pt>
                <c:pt idx="72">
                  <c:v>4.5606935589899145</c:v>
                </c:pt>
                <c:pt idx="73">
                  <c:v>2.1356467246477662</c:v>
                </c:pt>
                <c:pt idx="74">
                  <c:v>2.4448042986510821</c:v>
                </c:pt>
                <c:pt idx="75">
                  <c:v>3.9542410258535998</c:v>
                </c:pt>
                <c:pt idx="76">
                  <c:v>2.3529959650829158</c:v>
                </c:pt>
                <c:pt idx="77">
                  <c:v>1.3404058784183048</c:v>
                </c:pt>
                <c:pt idx="78">
                  <c:v>1.5942100506238344</c:v>
                </c:pt>
                <c:pt idx="79">
                  <c:v>0.57378943336234833</c:v>
                </c:pt>
                <c:pt idx="80">
                  <c:v>-0.80750890756130511</c:v>
                </c:pt>
                <c:pt idx="81">
                  <c:v>0.75405496278535544</c:v>
                </c:pt>
                <c:pt idx="82">
                  <c:v>-3.1120209501098506</c:v>
                </c:pt>
                <c:pt idx="83">
                  <c:v>-4.6206691034081038</c:v>
                </c:pt>
                <c:pt idx="84">
                  <c:v>-1.3138228315700773</c:v>
                </c:pt>
                <c:pt idx="85">
                  <c:v>-1.6998124109752766</c:v>
                </c:pt>
                <c:pt idx="86">
                  <c:v>2.5210665149809852</c:v>
                </c:pt>
                <c:pt idx="87">
                  <c:v>4.8677097538352143E-2</c:v>
                </c:pt>
                <c:pt idx="88">
                  <c:v>2.1048361184392128</c:v>
                </c:pt>
                <c:pt idx="89">
                  <c:v>3.262439059245259</c:v>
                </c:pt>
                <c:pt idx="90">
                  <c:v>2.7655126957198739</c:v>
                </c:pt>
                <c:pt idx="91">
                  <c:v>4.2514878013560242</c:v>
                </c:pt>
                <c:pt idx="92">
                  <c:v>2.0731580276357464</c:v>
                </c:pt>
                <c:pt idx="93">
                  <c:v>1.4795762536460533</c:v>
                </c:pt>
                <c:pt idx="94">
                  <c:v>2.0825676417818739</c:v>
                </c:pt>
                <c:pt idx="95">
                  <c:v>2.3951738016508406</c:v>
                </c:pt>
                <c:pt idx="96">
                  <c:v>2.9117925639212894</c:v>
                </c:pt>
                <c:pt idx="97">
                  <c:v>1.8892319065926255</c:v>
                </c:pt>
                <c:pt idx="98">
                  <c:v>1.6949912751150986</c:v>
                </c:pt>
                <c:pt idx="99">
                  <c:v>1.6724695529194866</c:v>
                </c:pt>
                <c:pt idx="100">
                  <c:v>2.2560088510424681</c:v>
                </c:pt>
                <c:pt idx="101">
                  <c:v>1.812262669970921</c:v>
                </c:pt>
                <c:pt idx="102">
                  <c:v>1.9710246183954672</c:v>
                </c:pt>
                <c:pt idx="103">
                  <c:v>3.2899530984859204</c:v>
                </c:pt>
                <c:pt idx="104">
                  <c:v>3.0967674246624277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88320"/>
        <c:axId val="98489856"/>
      </c:lineChart>
      <c:catAx>
        <c:axId val="9848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98489856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98489856"/>
        <c:scaling>
          <c:orientation val="minMax"/>
          <c:max val="8"/>
        </c:scaling>
        <c:delete val="0"/>
        <c:axPos val="l"/>
        <c:majorGridlines>
          <c:spPr>
            <a:ln>
              <a:solidFill>
                <a:prstClr val="black">
                  <a:alpha val="2100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latin typeface="+mn-lt"/>
                  </a:rPr>
                  <a:t>Percent Change from Previous Quarter</a:t>
                </a:r>
              </a:p>
            </c:rich>
          </c:tx>
          <c:layout/>
          <c:overlay val="0"/>
        </c:title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8488320"/>
        <c:crosses val="autoZero"/>
        <c:crossBetween val="between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568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77064051204149"/>
          <c:y val="4.4080656206061122E-2"/>
          <c:w val="0.78038829027950463"/>
          <c:h val="0.73329739828268869"/>
        </c:manualLayout>
      </c:layou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Tax Revenues as Share of PI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numRef>
              <c:f>Sheet1!$A$2:$A$30</c:f>
              <c:numCache>
                <c:formatCode>General</c:formatCode>
                <c:ptCount val="29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</c:numCache>
            </c:numRef>
          </c:cat>
          <c:val>
            <c:numRef>
              <c:f>Sheet1!$C$2:$C$30</c:f>
              <c:numCache>
                <c:formatCode>General</c:formatCode>
                <c:ptCount val="29"/>
                <c:pt idx="0">
                  <c:v>5.2684078314728735</c:v>
                </c:pt>
                <c:pt idx="1">
                  <c:v>5.1873007575980115</c:v>
                </c:pt>
                <c:pt idx="2">
                  <c:v>5.0854352958762252</c:v>
                </c:pt>
                <c:pt idx="3">
                  <c:v>4.8706002588517903</c:v>
                </c:pt>
                <c:pt idx="4">
                  <c:v>4.6998756902100327</c:v>
                </c:pt>
                <c:pt idx="5">
                  <c:v>4.8865502477231324</c:v>
                </c:pt>
                <c:pt idx="6">
                  <c:v>4.9643045168249031</c:v>
                </c:pt>
                <c:pt idx="7">
                  <c:v>5.0585033002518056</c:v>
                </c:pt>
                <c:pt idx="8">
                  <c:v>5.0215257672741922</c:v>
                </c:pt>
                <c:pt idx="9">
                  <c:v>5.010042113945314</c:v>
                </c:pt>
                <c:pt idx="10">
                  <c:v>4.8777571268488193</c:v>
                </c:pt>
                <c:pt idx="11">
                  <c:v>4.7758003787783814</c:v>
                </c:pt>
                <c:pt idx="12">
                  <c:v>4.8226069596011865</c:v>
                </c:pt>
                <c:pt idx="13">
                  <c:v>4.7348924217004482</c:v>
                </c:pt>
                <c:pt idx="14">
                  <c:v>4.5000252294988181</c:v>
                </c:pt>
                <c:pt idx="15">
                  <c:v>4.9036154519889052</c:v>
                </c:pt>
                <c:pt idx="16">
                  <c:v>4.9761904317633672</c:v>
                </c:pt>
                <c:pt idx="17">
                  <c:v>5.0722213938902554</c:v>
                </c:pt>
                <c:pt idx="18">
                  <c:v>5.1046886842244152</c:v>
                </c:pt>
                <c:pt idx="19">
                  <c:v>5.2385804123123343</c:v>
                </c:pt>
                <c:pt idx="20">
                  <c:v>5.0755542006033671</c:v>
                </c:pt>
                <c:pt idx="21">
                  <c:v>4.6790354742605826</c:v>
                </c:pt>
                <c:pt idx="22">
                  <c:v>4.450449253887399</c:v>
                </c:pt>
                <c:pt idx="23">
                  <c:v>4.4496974315374409</c:v>
                </c:pt>
                <c:pt idx="24">
                  <c:v>4.5448479352545466</c:v>
                </c:pt>
                <c:pt idx="25">
                  <c:v>4.5649393808578749</c:v>
                </c:pt>
                <c:pt idx="26">
                  <c:v>4.3905043068816685</c:v>
                </c:pt>
                <c:pt idx="27">
                  <c:v>4.3191351598859544</c:v>
                </c:pt>
                <c:pt idx="28">
                  <c:v>4.26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676544"/>
        <c:axId val="185678080"/>
      </c:line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Tax Revenues</c:v>
                </c:pt>
              </c:strCache>
            </c:strRef>
          </c:tx>
          <c:marker>
            <c:symbol val="none"/>
          </c:marker>
          <c:cat>
            <c:numRef>
              <c:f>Sheet1!$A$2:$A$30</c:f>
              <c:numCache>
                <c:formatCode>General</c:formatCode>
                <c:ptCount val="29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</c:numCache>
            </c:numRef>
          </c:cat>
          <c:val>
            <c:numRef>
              <c:f>Sheet1!$B$2:$B$30</c:f>
              <c:numCache>
                <c:formatCode>General</c:formatCode>
                <c:ptCount val="29"/>
                <c:pt idx="0">
                  <c:v>3779.9683999999997</c:v>
                </c:pt>
                <c:pt idx="1">
                  <c:v>3996.1149999999998</c:v>
                </c:pt>
                <c:pt idx="2">
                  <c:v>4164.8549999999996</c:v>
                </c:pt>
                <c:pt idx="3">
                  <c:v>4190.1360999999997</c:v>
                </c:pt>
                <c:pt idx="4">
                  <c:v>4426.6847000000007</c:v>
                </c:pt>
                <c:pt idx="5">
                  <c:v>5297.788599999998</c:v>
                </c:pt>
                <c:pt idx="6">
                  <c:v>5493.3617999999988</c:v>
                </c:pt>
                <c:pt idx="7">
                  <c:v>5788.6514999999999</c:v>
                </c:pt>
                <c:pt idx="8">
                  <c:v>6069.4157469999991</c:v>
                </c:pt>
                <c:pt idx="9">
                  <c:v>6413.7639799999997</c:v>
                </c:pt>
                <c:pt idx="10">
                  <c:v>6870.6227000000008</c:v>
                </c:pt>
                <c:pt idx="11">
                  <c:v>7028.6948999999995</c:v>
                </c:pt>
                <c:pt idx="12">
                  <c:v>7559.7240776799999</c:v>
                </c:pt>
                <c:pt idx="13">
                  <c:v>7656.3558000000003</c:v>
                </c:pt>
                <c:pt idx="14">
                  <c:v>7468.9774000000007</c:v>
                </c:pt>
                <c:pt idx="15">
                  <c:v>8462.9850000000006</c:v>
                </c:pt>
                <c:pt idx="16">
                  <c:v>9093.9805000000015</c:v>
                </c:pt>
                <c:pt idx="17">
                  <c:v>9638.5973000000013</c:v>
                </c:pt>
                <c:pt idx="18">
                  <c:v>10290.758000000002</c:v>
                </c:pt>
                <c:pt idx="19">
                  <c:v>11052.700500000001</c:v>
                </c:pt>
                <c:pt idx="20">
                  <c:v>11117.583200000003</c:v>
                </c:pt>
                <c:pt idx="21">
                  <c:v>10153.529999999999</c:v>
                </c:pt>
                <c:pt idx="22">
                  <c:v>10023.5088</c:v>
                </c:pt>
                <c:pt idx="23">
                  <c:v>10573.302200000002</c:v>
                </c:pt>
                <c:pt idx="24">
                  <c:v>11370.715099999999</c:v>
                </c:pt>
                <c:pt idx="25">
                  <c:v>11661.111400000002</c:v>
                </c:pt>
                <c:pt idx="26">
                  <c:v>11748.77</c:v>
                </c:pt>
                <c:pt idx="27">
                  <c:v>12073.839999999995</c:v>
                </c:pt>
                <c:pt idx="28">
                  <c:v>12422.7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680256"/>
        <c:axId val="185681792"/>
      </c:lineChart>
      <c:catAx>
        <c:axId val="185676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3000000"/>
          <a:lstStyle/>
          <a:p>
            <a:pPr>
              <a:defRPr sz="1000"/>
            </a:pPr>
            <a:endParaRPr lang="en-US"/>
          </a:p>
        </c:txPr>
        <c:crossAx val="185678080"/>
        <c:crosses val="autoZero"/>
        <c:auto val="1"/>
        <c:lblAlgn val="ctr"/>
        <c:lblOffset val="100"/>
        <c:tickMarkSkip val="1"/>
        <c:noMultiLvlLbl val="0"/>
      </c:catAx>
      <c:valAx>
        <c:axId val="185678080"/>
        <c:scaling>
          <c:orientation val="minMax"/>
          <c:min val="2.5"/>
        </c:scaling>
        <c:delete val="0"/>
        <c:axPos val="r"/>
        <c:majorGridlines/>
        <c:title>
          <c:tx>
            <c:rich>
              <a:bodyPr rot="5400000" vert="horz"/>
              <a:lstStyle/>
              <a:p>
                <a:pPr algn="ctr">
                  <a:defRPr sz="1400" b="0" i="0" u="none" strike="noStrike" baseline="0">
                    <a:solidFill>
                      <a:srgbClr val="000000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b="0">
                    <a:latin typeface="+mn-lt"/>
                  </a:rPr>
                  <a:t>Tax Revenues as Share of  PI (%)</a:t>
                </a:r>
              </a:p>
            </c:rich>
          </c:tx>
          <c:layout/>
          <c:overlay val="0"/>
        </c:title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5676544"/>
        <c:crosses val="max"/>
        <c:crossBetween val="midCat"/>
      </c:valAx>
      <c:catAx>
        <c:axId val="185680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85681792"/>
        <c:crosses val="autoZero"/>
        <c:auto val="1"/>
        <c:lblAlgn val="ctr"/>
        <c:lblOffset val="100"/>
        <c:noMultiLvlLbl val="0"/>
      </c:catAx>
      <c:valAx>
        <c:axId val="185681792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5680256"/>
        <c:crosses val="autoZero"/>
        <c:crossBetween val="between"/>
      </c:valAx>
      <c:spPr>
        <a:ln>
          <a:solidFill>
            <a:prstClr val="black">
              <a:alpha val="73000"/>
            </a:prstClr>
          </a:solidFill>
        </a:ln>
      </c:spPr>
    </c:plotArea>
    <c:legend>
      <c:legendPos val="r"/>
      <c:layout>
        <c:manualLayout>
          <c:xMode val="edge"/>
          <c:yMode val="edge"/>
          <c:x val="0.42885446884928857"/>
          <c:y val="0.50654556552523256"/>
          <c:w val="0.36016208500253255"/>
          <c:h val="0.12875829425816154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4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832477462056398E-2"/>
          <c:y val="3.9035087719298256E-2"/>
          <c:w val="0.87599121305489314"/>
          <c:h val="0.8596880324170063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 Tax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Sheet1!$A$2:$A$199</c:f>
              <c:numCache>
                <c:formatCode>mmm\-yy</c:formatCode>
                <c:ptCount val="198"/>
                <c:pt idx="0">
                  <c:v>35796</c:v>
                </c:pt>
                <c:pt idx="1">
                  <c:v>35827</c:v>
                </c:pt>
                <c:pt idx="2">
                  <c:v>35855</c:v>
                </c:pt>
                <c:pt idx="3">
                  <c:v>35886</c:v>
                </c:pt>
                <c:pt idx="4">
                  <c:v>35916</c:v>
                </c:pt>
                <c:pt idx="5">
                  <c:v>35947</c:v>
                </c:pt>
                <c:pt idx="6">
                  <c:v>35977</c:v>
                </c:pt>
                <c:pt idx="7">
                  <c:v>36008</c:v>
                </c:pt>
                <c:pt idx="8">
                  <c:v>36039</c:v>
                </c:pt>
                <c:pt idx="9">
                  <c:v>36069</c:v>
                </c:pt>
                <c:pt idx="10">
                  <c:v>36100</c:v>
                </c:pt>
                <c:pt idx="11">
                  <c:v>36130</c:v>
                </c:pt>
                <c:pt idx="12">
                  <c:v>36161</c:v>
                </c:pt>
                <c:pt idx="13">
                  <c:v>36192</c:v>
                </c:pt>
                <c:pt idx="14">
                  <c:v>36220</c:v>
                </c:pt>
                <c:pt idx="15">
                  <c:v>36251</c:v>
                </c:pt>
                <c:pt idx="16">
                  <c:v>36281</c:v>
                </c:pt>
                <c:pt idx="17">
                  <c:v>36312</c:v>
                </c:pt>
                <c:pt idx="18">
                  <c:v>36342</c:v>
                </c:pt>
                <c:pt idx="19">
                  <c:v>36373</c:v>
                </c:pt>
                <c:pt idx="20">
                  <c:v>36404</c:v>
                </c:pt>
                <c:pt idx="21">
                  <c:v>36434</c:v>
                </c:pt>
                <c:pt idx="22">
                  <c:v>36465</c:v>
                </c:pt>
                <c:pt idx="23">
                  <c:v>36495</c:v>
                </c:pt>
                <c:pt idx="24">
                  <c:v>36526</c:v>
                </c:pt>
                <c:pt idx="25">
                  <c:v>36557</c:v>
                </c:pt>
                <c:pt idx="26">
                  <c:v>36586</c:v>
                </c:pt>
                <c:pt idx="27">
                  <c:v>36617</c:v>
                </c:pt>
                <c:pt idx="28">
                  <c:v>36647</c:v>
                </c:pt>
                <c:pt idx="29">
                  <c:v>36678</c:v>
                </c:pt>
                <c:pt idx="30">
                  <c:v>36708</c:v>
                </c:pt>
                <c:pt idx="31">
                  <c:v>36739</c:v>
                </c:pt>
                <c:pt idx="32">
                  <c:v>36770</c:v>
                </c:pt>
                <c:pt idx="33">
                  <c:v>36800</c:v>
                </c:pt>
                <c:pt idx="34">
                  <c:v>36831</c:v>
                </c:pt>
                <c:pt idx="35">
                  <c:v>36861</c:v>
                </c:pt>
                <c:pt idx="36" formatCode="[$-409]mmm\-yy;@">
                  <c:v>36892</c:v>
                </c:pt>
                <c:pt idx="37" formatCode="[$-409]mmm\-yy;@">
                  <c:v>36923</c:v>
                </c:pt>
                <c:pt idx="38" formatCode="[$-409]mmm\-yy;@">
                  <c:v>36951</c:v>
                </c:pt>
                <c:pt idx="39" formatCode="[$-409]mmm\-yy;@">
                  <c:v>36982</c:v>
                </c:pt>
                <c:pt idx="40" formatCode="[$-409]mmm\-yy;@">
                  <c:v>37012</c:v>
                </c:pt>
                <c:pt idx="41" formatCode="[$-409]mmm\-yy;@">
                  <c:v>37043</c:v>
                </c:pt>
                <c:pt idx="42" formatCode="[$-409]mmm\-yy;@">
                  <c:v>37073</c:v>
                </c:pt>
                <c:pt idx="43" formatCode="[$-409]mmm\-yy;@">
                  <c:v>37104</c:v>
                </c:pt>
                <c:pt idx="44" formatCode="[$-409]mmm\-yy;@">
                  <c:v>37135</c:v>
                </c:pt>
                <c:pt idx="45" formatCode="[$-409]mmm\-yy;@">
                  <c:v>37165</c:v>
                </c:pt>
                <c:pt idx="46" formatCode="[$-409]mmm\-yy;@">
                  <c:v>37196</c:v>
                </c:pt>
                <c:pt idx="47" formatCode="[$-409]mmm\-yy;@">
                  <c:v>37226</c:v>
                </c:pt>
                <c:pt idx="48" formatCode="[$-409]mmm\-yy;@">
                  <c:v>37258</c:v>
                </c:pt>
                <c:pt idx="49" formatCode="[$-409]mmm\-yy;@">
                  <c:v>37289</c:v>
                </c:pt>
                <c:pt idx="50" formatCode="[$-409]mmm\-yy;@">
                  <c:v>37317</c:v>
                </c:pt>
                <c:pt idx="51" formatCode="[$-409]mmm\-yy;@">
                  <c:v>37348</c:v>
                </c:pt>
                <c:pt idx="52" formatCode="[$-409]mmm\-yy;@">
                  <c:v>37378</c:v>
                </c:pt>
                <c:pt idx="53" formatCode="[$-409]mmm\-yy;@">
                  <c:v>37409</c:v>
                </c:pt>
                <c:pt idx="54" formatCode="[$-409]mmm\-yy;@">
                  <c:v>37439</c:v>
                </c:pt>
                <c:pt idx="55" formatCode="[$-409]mmm\-yy;@">
                  <c:v>37470</c:v>
                </c:pt>
                <c:pt idx="56" formatCode="[$-409]mmm\-yy;@">
                  <c:v>37501</c:v>
                </c:pt>
                <c:pt idx="57" formatCode="[$-409]mmm\-yy;@">
                  <c:v>37531</c:v>
                </c:pt>
                <c:pt idx="58" formatCode="[$-409]mmm\-yy;@">
                  <c:v>37562</c:v>
                </c:pt>
                <c:pt idx="59" formatCode="[$-409]mmm\-yy;@">
                  <c:v>37592</c:v>
                </c:pt>
                <c:pt idx="60" formatCode="[$-409]mmm\-yy;@">
                  <c:v>37624</c:v>
                </c:pt>
                <c:pt idx="61" formatCode="[$-409]mmm\-yy;@">
                  <c:v>37655</c:v>
                </c:pt>
                <c:pt idx="62" formatCode="[$-409]mmm\-yy;@">
                  <c:v>37683</c:v>
                </c:pt>
                <c:pt idx="63" formatCode="[$-409]mmm\-yy;@">
                  <c:v>37714</c:v>
                </c:pt>
                <c:pt idx="64" formatCode="[$-409]mmm\-yy;@">
                  <c:v>37744</c:v>
                </c:pt>
                <c:pt idx="65" formatCode="[$-409]mmm\-yy;@">
                  <c:v>37775</c:v>
                </c:pt>
                <c:pt idx="66" formatCode="[$-409]mmm\-yy;@">
                  <c:v>37805</c:v>
                </c:pt>
                <c:pt idx="67" formatCode="[$-409]mmm\-yy;@">
                  <c:v>37836</c:v>
                </c:pt>
                <c:pt idx="68" formatCode="[$-409]mmm\-yy;@">
                  <c:v>37867</c:v>
                </c:pt>
                <c:pt idx="69" formatCode="[$-409]mmm\-yy;@">
                  <c:v>37897</c:v>
                </c:pt>
                <c:pt idx="70" formatCode="[$-409]mmm\-yy;@">
                  <c:v>37928</c:v>
                </c:pt>
                <c:pt idx="71" formatCode="[$-409]mmm\-yy;@">
                  <c:v>37958</c:v>
                </c:pt>
                <c:pt idx="72" formatCode="[$-409]mmm\-yy;@">
                  <c:v>37990</c:v>
                </c:pt>
                <c:pt idx="73" formatCode="[$-409]mmm\-yy;@">
                  <c:v>38021</c:v>
                </c:pt>
                <c:pt idx="74" formatCode="[$-409]mmm\-yy;@">
                  <c:v>38050</c:v>
                </c:pt>
                <c:pt idx="75" formatCode="[$-409]mmm\-yy;@">
                  <c:v>38081</c:v>
                </c:pt>
                <c:pt idx="76" formatCode="[$-409]mmm\-yy;@">
                  <c:v>38111</c:v>
                </c:pt>
                <c:pt idx="77" formatCode="[$-409]mmm\-yy;@">
                  <c:v>38142</c:v>
                </c:pt>
                <c:pt idx="78" formatCode="[$-409]mmm\-yy;@">
                  <c:v>38172</c:v>
                </c:pt>
                <c:pt idx="79" formatCode="[$-409]mmm\-yy;@">
                  <c:v>38203</c:v>
                </c:pt>
                <c:pt idx="80" formatCode="[$-409]mmm\-yy;@">
                  <c:v>38234</c:v>
                </c:pt>
                <c:pt idx="81" formatCode="[$-409]mmm\-yy;@">
                  <c:v>38264</c:v>
                </c:pt>
                <c:pt idx="82" formatCode="[$-409]mmm\-yy;@">
                  <c:v>38295</c:v>
                </c:pt>
                <c:pt idx="83" formatCode="[$-409]mmm\-yy;@">
                  <c:v>38325</c:v>
                </c:pt>
                <c:pt idx="84" formatCode="[$-409]mmm\-yy;@">
                  <c:v>38357</c:v>
                </c:pt>
                <c:pt idx="85" formatCode="[$-409]mmm\-yy;@">
                  <c:v>38388</c:v>
                </c:pt>
                <c:pt idx="86" formatCode="[$-409]mmm\-yy;@">
                  <c:v>38416</c:v>
                </c:pt>
                <c:pt idx="87" formatCode="[$-409]mmm\-yy;@">
                  <c:v>38447</c:v>
                </c:pt>
                <c:pt idx="88" formatCode="[$-409]mmm\-yy;@">
                  <c:v>38477</c:v>
                </c:pt>
                <c:pt idx="89" formatCode="[$-409]mmm\-yy;@">
                  <c:v>38508</c:v>
                </c:pt>
                <c:pt idx="90" formatCode="[$-409]mmm\-yy;@">
                  <c:v>38538</c:v>
                </c:pt>
                <c:pt idx="91" formatCode="[$-409]mmm\-yy;@">
                  <c:v>38569</c:v>
                </c:pt>
                <c:pt idx="92" formatCode="[$-409]mmm\-yy;@">
                  <c:v>38600</c:v>
                </c:pt>
                <c:pt idx="93" formatCode="[$-409]mmm\-yy;@">
                  <c:v>38630</c:v>
                </c:pt>
                <c:pt idx="94" formatCode="[$-409]mmm\-yy;@">
                  <c:v>38661</c:v>
                </c:pt>
                <c:pt idx="95" formatCode="[$-409]mmm\-yy;@">
                  <c:v>38691</c:v>
                </c:pt>
                <c:pt idx="96" formatCode="[$-409]mmm\-yy;@">
                  <c:v>38723</c:v>
                </c:pt>
                <c:pt idx="97" formatCode="[$-409]mmm\-yy;@">
                  <c:v>38754</c:v>
                </c:pt>
                <c:pt idx="98" formatCode="[$-409]mmm\-yy;@">
                  <c:v>38782</c:v>
                </c:pt>
                <c:pt idx="99" formatCode="[$-409]mmm\-yy;@">
                  <c:v>38813</c:v>
                </c:pt>
                <c:pt idx="100" formatCode="[$-409]mmm\-yy;@">
                  <c:v>38843</c:v>
                </c:pt>
                <c:pt idx="101" formatCode="[$-409]mmm\-yy;@">
                  <c:v>38874</c:v>
                </c:pt>
                <c:pt idx="102" formatCode="[$-409]mmm\-yy;@">
                  <c:v>38904</c:v>
                </c:pt>
                <c:pt idx="103" formatCode="[$-409]mmm\-yy;@">
                  <c:v>38935</c:v>
                </c:pt>
                <c:pt idx="104" formatCode="[$-409]mmm\-yy;@">
                  <c:v>38966</c:v>
                </c:pt>
                <c:pt idx="105" formatCode="[$-409]mmm\-yy;@">
                  <c:v>38996</c:v>
                </c:pt>
                <c:pt idx="106" formatCode="[$-409]mmm\-yy;@">
                  <c:v>39027</c:v>
                </c:pt>
                <c:pt idx="107" formatCode="[$-409]mmm\-yy;@">
                  <c:v>39057</c:v>
                </c:pt>
                <c:pt idx="108" formatCode="[$-409]mmm\-yy;@">
                  <c:v>39089</c:v>
                </c:pt>
                <c:pt idx="109" formatCode="[$-409]mmm\-yy;@">
                  <c:v>39120</c:v>
                </c:pt>
                <c:pt idx="110" formatCode="[$-409]mmm\-yy;@">
                  <c:v>39148</c:v>
                </c:pt>
                <c:pt idx="111" formatCode="[$-409]mmm\-yy;@">
                  <c:v>39179</c:v>
                </c:pt>
                <c:pt idx="112" formatCode="[$-409]mmm\-yy;@">
                  <c:v>39209</c:v>
                </c:pt>
                <c:pt idx="113" formatCode="[$-409]mmm\-yy;@">
                  <c:v>39240</c:v>
                </c:pt>
                <c:pt idx="114" formatCode="[$-409]mmm\-yy;@">
                  <c:v>39270</c:v>
                </c:pt>
                <c:pt idx="115" formatCode="[$-409]mmm\-yy;@">
                  <c:v>39301</c:v>
                </c:pt>
                <c:pt idx="116" formatCode="[$-409]mmm\-yy;@">
                  <c:v>39332</c:v>
                </c:pt>
                <c:pt idx="117" formatCode="[$-409]mmm\-yy;@">
                  <c:v>39362</c:v>
                </c:pt>
                <c:pt idx="118" formatCode="[$-409]mmm\-yy;@">
                  <c:v>39393</c:v>
                </c:pt>
                <c:pt idx="119" formatCode="[$-409]mmm\-yy;@">
                  <c:v>39423</c:v>
                </c:pt>
                <c:pt idx="120" formatCode="[$-409]mmm\-yy;@">
                  <c:v>39455</c:v>
                </c:pt>
                <c:pt idx="121" formatCode="[$-409]mmm\-yy;@">
                  <c:v>39486</c:v>
                </c:pt>
                <c:pt idx="122" formatCode="[$-409]mmm\-yy;@">
                  <c:v>39515</c:v>
                </c:pt>
                <c:pt idx="123" formatCode="[$-409]mmm\-yy;@">
                  <c:v>39546</c:v>
                </c:pt>
                <c:pt idx="124" formatCode="[$-409]mmm\-yy;@">
                  <c:v>39576</c:v>
                </c:pt>
                <c:pt idx="125" formatCode="[$-409]mmm\-yy;@">
                  <c:v>39607</c:v>
                </c:pt>
                <c:pt idx="126" formatCode="[$-409]mmm\-yy;@">
                  <c:v>39637</c:v>
                </c:pt>
                <c:pt idx="127" formatCode="[$-409]mmm\-yy;@">
                  <c:v>39668</c:v>
                </c:pt>
                <c:pt idx="128" formatCode="[$-409]mmm\-yy;@">
                  <c:v>39699</c:v>
                </c:pt>
                <c:pt idx="129" formatCode="[$-409]mmm\-yy;@">
                  <c:v>39729</c:v>
                </c:pt>
                <c:pt idx="130" formatCode="[$-409]mmm\-yy;@">
                  <c:v>39760</c:v>
                </c:pt>
                <c:pt idx="131" formatCode="[$-409]mmm\-yy;@">
                  <c:v>39790</c:v>
                </c:pt>
                <c:pt idx="132" formatCode="[$-409]mmm\-yy;@">
                  <c:v>39821</c:v>
                </c:pt>
                <c:pt idx="133" formatCode="[$-409]mmm\-yy;@">
                  <c:v>39852</c:v>
                </c:pt>
                <c:pt idx="134" formatCode="[$-409]mmm\-yy;@">
                  <c:v>39880</c:v>
                </c:pt>
                <c:pt idx="135" formatCode="[$-409]mmm\-yy;@">
                  <c:v>39911</c:v>
                </c:pt>
                <c:pt idx="136" formatCode="[$-409]mmm\-yy;@">
                  <c:v>39941</c:v>
                </c:pt>
                <c:pt idx="137" formatCode="[$-409]mmm\-yy;@">
                  <c:v>39972</c:v>
                </c:pt>
                <c:pt idx="138" formatCode="[$-409]mmm\-yy;@">
                  <c:v>40002</c:v>
                </c:pt>
                <c:pt idx="139" formatCode="[$-409]mmm\-yy;@">
                  <c:v>40033</c:v>
                </c:pt>
                <c:pt idx="140" formatCode="[$-409]mmm\-yy;@">
                  <c:v>40064</c:v>
                </c:pt>
                <c:pt idx="141" formatCode="[$-409]mmm\-yy;@">
                  <c:v>40094</c:v>
                </c:pt>
                <c:pt idx="142" formatCode="[$-409]mmm\-yy;@">
                  <c:v>40125</c:v>
                </c:pt>
                <c:pt idx="143" formatCode="[$-409]mmm\-yy;@">
                  <c:v>40155</c:v>
                </c:pt>
                <c:pt idx="144" formatCode="[$-409]mmm\-yy;@">
                  <c:v>40186</c:v>
                </c:pt>
                <c:pt idx="145" formatCode="[$-409]mmm\-yy;@">
                  <c:v>40217</c:v>
                </c:pt>
                <c:pt idx="146" formatCode="[$-409]mmm\-yy;@">
                  <c:v>40245</c:v>
                </c:pt>
                <c:pt idx="147" formatCode="[$-409]mmm\-yy;@">
                  <c:v>40276</c:v>
                </c:pt>
                <c:pt idx="148" formatCode="[$-409]mmm\-yy;@">
                  <c:v>40306</c:v>
                </c:pt>
                <c:pt idx="149" formatCode="[$-409]mmm\-yy;@">
                  <c:v>40337</c:v>
                </c:pt>
                <c:pt idx="150" formatCode="[$-409]mmm\-yy;@">
                  <c:v>40367</c:v>
                </c:pt>
                <c:pt idx="151" formatCode="[$-409]mmm\-yy;@">
                  <c:v>40398</c:v>
                </c:pt>
                <c:pt idx="152" formatCode="[$-409]mmm\-yy;@">
                  <c:v>40429</c:v>
                </c:pt>
                <c:pt idx="153" formatCode="[$-409]mmm\-yy;@">
                  <c:v>40459</c:v>
                </c:pt>
                <c:pt idx="154" formatCode="[$-409]mmm\-yy;@">
                  <c:v>40490</c:v>
                </c:pt>
                <c:pt idx="155" formatCode="[$-409]mmm\-yy;@">
                  <c:v>40520</c:v>
                </c:pt>
                <c:pt idx="156" formatCode="[$-409]mmm\-yy;@">
                  <c:v>40551</c:v>
                </c:pt>
                <c:pt idx="157" formatCode="[$-409]mmm\-yy;@">
                  <c:v>40582</c:v>
                </c:pt>
                <c:pt idx="158" formatCode="[$-409]mmm\-yy;@">
                  <c:v>40610</c:v>
                </c:pt>
                <c:pt idx="159" formatCode="[$-409]mmm\-yy;@">
                  <c:v>40641</c:v>
                </c:pt>
                <c:pt idx="160" formatCode="[$-409]mmm\-yy;@">
                  <c:v>40671</c:v>
                </c:pt>
                <c:pt idx="161" formatCode="[$-409]mmm\-yy;@">
                  <c:v>40702</c:v>
                </c:pt>
                <c:pt idx="162" formatCode="[$-409]mmm\-yy;@">
                  <c:v>40732</c:v>
                </c:pt>
                <c:pt idx="163" formatCode="[$-409]mmm\-yy;@">
                  <c:v>40763</c:v>
                </c:pt>
                <c:pt idx="164" formatCode="[$-409]mmm\-yy;@">
                  <c:v>40794</c:v>
                </c:pt>
                <c:pt idx="165" formatCode="[$-409]mmm\-yy;@">
                  <c:v>40824</c:v>
                </c:pt>
                <c:pt idx="166" formatCode="[$-409]mmm\-yy;@">
                  <c:v>40855</c:v>
                </c:pt>
                <c:pt idx="167" formatCode="[$-409]mmm\-yy;@">
                  <c:v>40885</c:v>
                </c:pt>
                <c:pt idx="168" formatCode="[$-409]mmm\-yy;@">
                  <c:v>40916</c:v>
                </c:pt>
                <c:pt idx="169" formatCode="[$-409]mmm\-yy;@">
                  <c:v>40947</c:v>
                </c:pt>
                <c:pt idx="170" formatCode="[$-409]mmm\-yy;@">
                  <c:v>40976</c:v>
                </c:pt>
                <c:pt idx="171" formatCode="[$-409]mmm\-yy;@">
                  <c:v>41007</c:v>
                </c:pt>
                <c:pt idx="172" formatCode="[$-409]mmm\-yy;@">
                  <c:v>41037</c:v>
                </c:pt>
                <c:pt idx="173" formatCode="[$-409]mmm\-yy;@">
                  <c:v>41068</c:v>
                </c:pt>
                <c:pt idx="174" formatCode="[$-409]mmm\-yy;@">
                  <c:v>41098</c:v>
                </c:pt>
                <c:pt idx="175" formatCode="[$-409]mmm\-yy;@">
                  <c:v>41129</c:v>
                </c:pt>
                <c:pt idx="176" formatCode="[$-409]mmm\-yy;@">
                  <c:v>41160</c:v>
                </c:pt>
                <c:pt idx="177" formatCode="[$-409]mmm\-yy;@">
                  <c:v>41190</c:v>
                </c:pt>
                <c:pt idx="178" formatCode="[$-409]mmm\-yy;@">
                  <c:v>41221</c:v>
                </c:pt>
                <c:pt idx="179" formatCode="[$-409]mmm\-yy;@">
                  <c:v>41251</c:v>
                </c:pt>
                <c:pt idx="180" formatCode="[$-409]mmm\-yy;@">
                  <c:v>41282</c:v>
                </c:pt>
                <c:pt idx="181" formatCode="[$-409]mmm\-yy;@">
                  <c:v>41313</c:v>
                </c:pt>
                <c:pt idx="182" formatCode="[$-409]mmm\-yy;@">
                  <c:v>41341</c:v>
                </c:pt>
                <c:pt idx="183" formatCode="[$-409]mmm\-yy;@">
                  <c:v>41372</c:v>
                </c:pt>
                <c:pt idx="184" formatCode="[$-409]mmm\-yy;@">
                  <c:v>41402</c:v>
                </c:pt>
                <c:pt idx="185" formatCode="[$-409]mmm\-yy;@">
                  <c:v>41433</c:v>
                </c:pt>
                <c:pt idx="186" formatCode="[$-409]mmm\-yy;@">
                  <c:v>41463</c:v>
                </c:pt>
                <c:pt idx="187">
                  <c:v>41487</c:v>
                </c:pt>
                <c:pt idx="188">
                  <c:v>41518</c:v>
                </c:pt>
                <c:pt idx="189">
                  <c:v>41548</c:v>
                </c:pt>
                <c:pt idx="190">
                  <c:v>41579</c:v>
                </c:pt>
                <c:pt idx="191">
                  <c:v>41609</c:v>
                </c:pt>
                <c:pt idx="192">
                  <c:v>41640</c:v>
                </c:pt>
                <c:pt idx="193">
                  <c:v>41671</c:v>
                </c:pt>
                <c:pt idx="194">
                  <c:v>41699</c:v>
                </c:pt>
                <c:pt idx="195">
                  <c:v>41730</c:v>
                </c:pt>
                <c:pt idx="196">
                  <c:v>41760</c:v>
                </c:pt>
                <c:pt idx="197">
                  <c:v>41791</c:v>
                </c:pt>
              </c:numCache>
            </c:numRef>
          </c:cat>
          <c:val>
            <c:numRef>
              <c:f>Sheet1!$B$2:$B$199</c:f>
              <c:numCache>
                <c:formatCode>General</c:formatCode>
                <c:ptCount val="198"/>
                <c:pt idx="0">
                  <c:v>5.4784329524522057</c:v>
                </c:pt>
                <c:pt idx="1">
                  <c:v>6.1703220861042185</c:v>
                </c:pt>
                <c:pt idx="2">
                  <c:v>4.609</c:v>
                </c:pt>
                <c:pt idx="3">
                  <c:v>4.3</c:v>
                </c:pt>
                <c:pt idx="4">
                  <c:v>3.9990191689999999</c:v>
                </c:pt>
                <c:pt idx="5">
                  <c:v>1.9958780780000001</c:v>
                </c:pt>
                <c:pt idx="6">
                  <c:v>3.4044130560000001</c:v>
                </c:pt>
                <c:pt idx="7">
                  <c:v>2.9845317410000001</c:v>
                </c:pt>
                <c:pt idx="8">
                  <c:v>5.6444653640000002</c:v>
                </c:pt>
                <c:pt idx="9">
                  <c:v>2.471391015</c:v>
                </c:pt>
                <c:pt idx="10">
                  <c:v>4.0575404580000001</c:v>
                </c:pt>
                <c:pt idx="11">
                  <c:v>3.5430952680000001</c:v>
                </c:pt>
                <c:pt idx="12">
                  <c:v>6.0711721870000002</c:v>
                </c:pt>
                <c:pt idx="13">
                  <c:v>5.7619240490000001</c:v>
                </c:pt>
                <c:pt idx="14">
                  <c:v>8.0819670479999992</c:v>
                </c:pt>
                <c:pt idx="15">
                  <c:v>8.0424626630000002</c:v>
                </c:pt>
                <c:pt idx="16">
                  <c:v>8.8458108230000008</c:v>
                </c:pt>
                <c:pt idx="17">
                  <c:v>7.099281661</c:v>
                </c:pt>
                <c:pt idx="18">
                  <c:v>6.483717596</c:v>
                </c:pt>
                <c:pt idx="19">
                  <c:v>6.2970536299999997</c:v>
                </c:pt>
                <c:pt idx="20">
                  <c:v>7.5734229380000002</c:v>
                </c:pt>
                <c:pt idx="21">
                  <c:v>8.4360645529999996</c:v>
                </c:pt>
                <c:pt idx="22">
                  <c:v>7.1018031559999999</c:v>
                </c:pt>
                <c:pt idx="23">
                  <c:v>6.0661886269999998</c:v>
                </c:pt>
                <c:pt idx="24">
                  <c:v>6.0471289319999997</c:v>
                </c:pt>
                <c:pt idx="25">
                  <c:v>5.9212385909999998</c:v>
                </c:pt>
                <c:pt idx="26">
                  <c:v>7.0613761439999996</c:v>
                </c:pt>
                <c:pt idx="27">
                  <c:v>7.0747249270000001</c:v>
                </c:pt>
                <c:pt idx="28">
                  <c:v>6.3167511159999998</c:v>
                </c:pt>
                <c:pt idx="29">
                  <c:v>4.5641655229999998</c:v>
                </c:pt>
                <c:pt idx="30">
                  <c:v>3.6535343779999998</c:v>
                </c:pt>
                <c:pt idx="31">
                  <c:v>3.326760782</c:v>
                </c:pt>
                <c:pt idx="32">
                  <c:v>2.6163213970000001</c:v>
                </c:pt>
                <c:pt idx="33">
                  <c:v>1.0108998650000001</c:v>
                </c:pt>
                <c:pt idx="34">
                  <c:v>1.210334053</c:v>
                </c:pt>
                <c:pt idx="35">
                  <c:v>0.32009583899999999</c:v>
                </c:pt>
                <c:pt idx="36">
                  <c:v>0.32840654699999999</c:v>
                </c:pt>
                <c:pt idx="37">
                  <c:v>0.95936626300000005</c:v>
                </c:pt>
                <c:pt idx="38">
                  <c:v>0.39185874100000001</c:v>
                </c:pt>
                <c:pt idx="39">
                  <c:v>-0.64145189800000002</c:v>
                </c:pt>
                <c:pt idx="40">
                  <c:v>-0.35295523099999998</c:v>
                </c:pt>
                <c:pt idx="41">
                  <c:v>0.90993853199999997</c:v>
                </c:pt>
                <c:pt idx="42">
                  <c:v>0.93426551899999999</c:v>
                </c:pt>
                <c:pt idx="43">
                  <c:v>-0.74833034600000004</c:v>
                </c:pt>
                <c:pt idx="44">
                  <c:v>-1.6091719170000001</c:v>
                </c:pt>
                <c:pt idx="45">
                  <c:v>-0.71853225499999995</c:v>
                </c:pt>
                <c:pt idx="46">
                  <c:v>-0.67138490500000003</c:v>
                </c:pt>
                <c:pt idx="47">
                  <c:v>1.3328081389999999</c:v>
                </c:pt>
                <c:pt idx="48">
                  <c:v>1.6027744079999999</c:v>
                </c:pt>
                <c:pt idx="49">
                  <c:v>1.874609298</c:v>
                </c:pt>
                <c:pt idx="50">
                  <c:v>0.80736253899999999</c:v>
                </c:pt>
                <c:pt idx="51">
                  <c:v>0.77230736</c:v>
                </c:pt>
                <c:pt idx="52">
                  <c:v>0.38942584800000002</c:v>
                </c:pt>
                <c:pt idx="53">
                  <c:v>0.218510538</c:v>
                </c:pt>
                <c:pt idx="54">
                  <c:v>0.627089165</c:v>
                </c:pt>
                <c:pt idx="55">
                  <c:v>0.86159904799999998</c:v>
                </c:pt>
                <c:pt idx="56">
                  <c:v>1.63539806</c:v>
                </c:pt>
                <c:pt idx="57">
                  <c:v>1.274763734</c:v>
                </c:pt>
                <c:pt idx="58">
                  <c:v>2.0823399899999999</c:v>
                </c:pt>
                <c:pt idx="59">
                  <c:v>1.0170055149999999</c:v>
                </c:pt>
                <c:pt idx="60">
                  <c:v>1.17</c:v>
                </c:pt>
                <c:pt idx="61">
                  <c:v>0.76999155900000005</c:v>
                </c:pt>
                <c:pt idx="62">
                  <c:v>0.55505094899999996</c:v>
                </c:pt>
                <c:pt idx="63">
                  <c:v>0.75930206700000002</c:v>
                </c:pt>
                <c:pt idx="64">
                  <c:v>0.69725368099999996</c:v>
                </c:pt>
                <c:pt idx="65">
                  <c:v>2.020951036</c:v>
                </c:pt>
                <c:pt idx="66">
                  <c:v>1.937055269</c:v>
                </c:pt>
                <c:pt idx="67">
                  <c:v>4.3449999999999998</c:v>
                </c:pt>
                <c:pt idx="68">
                  <c:v>4.9210000000000003</c:v>
                </c:pt>
                <c:pt idx="69">
                  <c:v>5.9062133680000004</c:v>
                </c:pt>
                <c:pt idx="70">
                  <c:v>5.7781279980000004</c:v>
                </c:pt>
                <c:pt idx="71">
                  <c:v>5.6658989069999999</c:v>
                </c:pt>
                <c:pt idx="72">
                  <c:v>5.1888263080000003</c:v>
                </c:pt>
                <c:pt idx="73">
                  <c:v>5.4319461889999996</c:v>
                </c:pt>
                <c:pt idx="74">
                  <c:v>6.7460451920000004</c:v>
                </c:pt>
                <c:pt idx="75">
                  <c:v>7.648752022</c:v>
                </c:pt>
                <c:pt idx="76">
                  <c:v>7.7167983939999996</c:v>
                </c:pt>
                <c:pt idx="77">
                  <c:v>6.3763852390000002</c:v>
                </c:pt>
                <c:pt idx="78">
                  <c:v>5.2987645390000004</c:v>
                </c:pt>
                <c:pt idx="79">
                  <c:v>4.6235782609999996</c:v>
                </c:pt>
                <c:pt idx="80">
                  <c:v>3.4820000000000002</c:v>
                </c:pt>
                <c:pt idx="81">
                  <c:v>3.3928918389999998</c:v>
                </c:pt>
                <c:pt idx="82">
                  <c:v>2.4663509000000001</c:v>
                </c:pt>
                <c:pt idx="83">
                  <c:v>3.5644605540000001</c:v>
                </c:pt>
                <c:pt idx="84">
                  <c:v>4.4081558870000004</c:v>
                </c:pt>
                <c:pt idx="85">
                  <c:v>5.0608645609999998</c:v>
                </c:pt>
                <c:pt idx="86">
                  <c:v>5.9536612379999996</c:v>
                </c:pt>
                <c:pt idx="87">
                  <c:v>5.66</c:v>
                </c:pt>
                <c:pt idx="88">
                  <c:v>5.6824354169999998</c:v>
                </c:pt>
                <c:pt idx="89">
                  <c:v>5.205260966</c:v>
                </c:pt>
                <c:pt idx="90">
                  <c:v>6.3978650989999997</c:v>
                </c:pt>
                <c:pt idx="91">
                  <c:v>6.649851934</c:v>
                </c:pt>
                <c:pt idx="92">
                  <c:v>8.2736372209999995</c:v>
                </c:pt>
                <c:pt idx="93">
                  <c:v>7.4</c:v>
                </c:pt>
                <c:pt idx="94">
                  <c:v>7.476</c:v>
                </c:pt>
                <c:pt idx="95">
                  <c:v>7.2119999999999997</c:v>
                </c:pt>
                <c:pt idx="96">
                  <c:v>8.0038890429999991</c:v>
                </c:pt>
                <c:pt idx="97">
                  <c:v>8.7441151650000002</c:v>
                </c:pt>
                <c:pt idx="98">
                  <c:v>6.9366891180000003</c:v>
                </c:pt>
                <c:pt idx="99">
                  <c:v>6.2</c:v>
                </c:pt>
                <c:pt idx="100">
                  <c:v>4.9509999999999996</c:v>
                </c:pt>
                <c:pt idx="101">
                  <c:v>6.2069999999999999</c:v>
                </c:pt>
                <c:pt idx="102">
                  <c:v>6.3524423109999999</c:v>
                </c:pt>
                <c:pt idx="103">
                  <c:v>6.5285507489999999</c:v>
                </c:pt>
                <c:pt idx="104">
                  <c:v>5.0173658899999998</c:v>
                </c:pt>
                <c:pt idx="105">
                  <c:v>4.5890570950000003</c:v>
                </c:pt>
                <c:pt idx="106">
                  <c:v>4.3014090280000001</c:v>
                </c:pt>
                <c:pt idx="107">
                  <c:v>4.2</c:v>
                </c:pt>
                <c:pt idx="108">
                  <c:v>3.7669999999999999</c:v>
                </c:pt>
                <c:pt idx="109">
                  <c:v>4.1420000000000003</c:v>
                </c:pt>
                <c:pt idx="110">
                  <c:v>5.0581635189999998</c:v>
                </c:pt>
                <c:pt idx="111">
                  <c:v>5.8992759120000002</c:v>
                </c:pt>
                <c:pt idx="112">
                  <c:v>5.1202590250000002</c:v>
                </c:pt>
                <c:pt idx="113">
                  <c:v>4.847508683</c:v>
                </c:pt>
                <c:pt idx="114">
                  <c:v>3.5765368080000002</c:v>
                </c:pt>
                <c:pt idx="115">
                  <c:v>3.3603598099999998</c:v>
                </c:pt>
                <c:pt idx="116">
                  <c:v>2.954872205</c:v>
                </c:pt>
                <c:pt idx="117">
                  <c:v>2.5943166959999999</c:v>
                </c:pt>
                <c:pt idx="118">
                  <c:v>3.2461173689999998</c:v>
                </c:pt>
                <c:pt idx="119">
                  <c:v>3.6093524989999999</c:v>
                </c:pt>
                <c:pt idx="120">
                  <c:v>2.204092234</c:v>
                </c:pt>
                <c:pt idx="121">
                  <c:v>0.61944772599999998</c:v>
                </c:pt>
                <c:pt idx="122">
                  <c:v>-0.64886618799999995</c:v>
                </c:pt>
                <c:pt idx="123">
                  <c:v>-1.614329092</c:v>
                </c:pt>
                <c:pt idx="124">
                  <c:v>-0.89649865900000003</c:v>
                </c:pt>
                <c:pt idx="125">
                  <c:v>-1.523338635</c:v>
                </c:pt>
                <c:pt idx="126">
                  <c:v>-0.58082413799999999</c:v>
                </c:pt>
                <c:pt idx="127">
                  <c:v>-1.361315351</c:v>
                </c:pt>
                <c:pt idx="128">
                  <c:v>-2.006068623</c:v>
                </c:pt>
                <c:pt idx="129">
                  <c:v>-3.1387399579999999</c:v>
                </c:pt>
                <c:pt idx="130">
                  <c:v>-5.238892055</c:v>
                </c:pt>
                <c:pt idx="131">
                  <c:v>-7.5226881920000004</c:v>
                </c:pt>
                <c:pt idx="132">
                  <c:v>-8.1640059153450242</c:v>
                </c:pt>
                <c:pt idx="133">
                  <c:v>-8.2483464736242205</c:v>
                </c:pt>
                <c:pt idx="134">
                  <c:v>-7.7898315785527332</c:v>
                </c:pt>
                <c:pt idx="135">
                  <c:v>-8.9671786000290989</c:v>
                </c:pt>
                <c:pt idx="136">
                  <c:v>-9.9882748905729617</c:v>
                </c:pt>
                <c:pt idx="137">
                  <c:v>-10.108550198117552</c:v>
                </c:pt>
                <c:pt idx="138">
                  <c:v>-10.43069773595993</c:v>
                </c:pt>
                <c:pt idx="139">
                  <c:v>-9.5249945374413159</c:v>
                </c:pt>
                <c:pt idx="140">
                  <c:v>-9.5268964197377848</c:v>
                </c:pt>
                <c:pt idx="141">
                  <c:v>-8.4732446631029781</c:v>
                </c:pt>
                <c:pt idx="142">
                  <c:v>-7.2818700038548085</c:v>
                </c:pt>
                <c:pt idx="143">
                  <c:v>-5.1156680075626184</c:v>
                </c:pt>
                <c:pt idx="144">
                  <c:v>-2.9742727120143524</c:v>
                </c:pt>
                <c:pt idx="145">
                  <c:v>-3.5647043233771236</c:v>
                </c:pt>
                <c:pt idx="146">
                  <c:v>-2.9839649306010312</c:v>
                </c:pt>
                <c:pt idx="147">
                  <c:v>-0.40297932182201091</c:v>
                </c:pt>
                <c:pt idx="148">
                  <c:v>2.931961404253256</c:v>
                </c:pt>
                <c:pt idx="149">
                  <c:v>3.3451915468162832</c:v>
                </c:pt>
                <c:pt idx="150">
                  <c:v>3.4795035310437483</c:v>
                </c:pt>
                <c:pt idx="151">
                  <c:v>3.3372406363656126</c:v>
                </c:pt>
                <c:pt idx="152">
                  <c:v>3.8235486915129102</c:v>
                </c:pt>
                <c:pt idx="153">
                  <c:v>3.9257325074965657</c:v>
                </c:pt>
                <c:pt idx="154">
                  <c:v>4.3156081239095689</c:v>
                </c:pt>
                <c:pt idx="155">
                  <c:v>4.4561186879356551</c:v>
                </c:pt>
                <c:pt idx="156">
                  <c:v>3.8082222807349839</c:v>
                </c:pt>
                <c:pt idx="157">
                  <c:v>3.920313245216188</c:v>
                </c:pt>
                <c:pt idx="158">
                  <c:v>5.5923199459219468</c:v>
                </c:pt>
                <c:pt idx="159">
                  <c:v>5.3581024766785497</c:v>
                </c:pt>
                <c:pt idx="160">
                  <c:v>5.4283875387370939</c:v>
                </c:pt>
                <c:pt idx="161">
                  <c:v>4.9773811293258019</c:v>
                </c:pt>
                <c:pt idx="162">
                  <c:v>5.4396714702353357</c:v>
                </c:pt>
                <c:pt idx="163">
                  <c:v>5.4085351829106276</c:v>
                </c:pt>
                <c:pt idx="164">
                  <c:v>6.0416209181627085</c:v>
                </c:pt>
                <c:pt idx="165">
                  <c:v>6.5011998400449773</c:v>
                </c:pt>
                <c:pt idx="166">
                  <c:v>6.5505804244051653</c:v>
                </c:pt>
                <c:pt idx="167">
                  <c:v>6.0385432151224068</c:v>
                </c:pt>
                <c:pt idx="168">
                  <c:v>6.5600714774799966</c:v>
                </c:pt>
                <c:pt idx="169">
                  <c:v>8.0315061437267108</c:v>
                </c:pt>
                <c:pt idx="170">
                  <c:v>8.2810587287691337</c:v>
                </c:pt>
                <c:pt idx="171">
                  <c:v>8.8173846928101334</c:v>
                </c:pt>
                <c:pt idx="172">
                  <c:v>6.9336306610325815</c:v>
                </c:pt>
                <c:pt idx="173">
                  <c:v>6.5093428349863123</c:v>
                </c:pt>
                <c:pt idx="174">
                  <c:v>4.6167730902504855</c:v>
                </c:pt>
                <c:pt idx="175">
                  <c:v>3.5403433653279857</c:v>
                </c:pt>
                <c:pt idx="176">
                  <c:v>2.4377385146766626</c:v>
                </c:pt>
                <c:pt idx="177">
                  <c:v>1.6268591753529638</c:v>
                </c:pt>
                <c:pt idx="178">
                  <c:v>2.1765920412432407</c:v>
                </c:pt>
                <c:pt idx="179">
                  <c:v>2.8727240352994912</c:v>
                </c:pt>
                <c:pt idx="180">
                  <c:v>2.2311421324570468</c:v>
                </c:pt>
                <c:pt idx="181">
                  <c:v>2.1089001608270581</c:v>
                </c:pt>
                <c:pt idx="182">
                  <c:v>0.60498789713569334</c:v>
                </c:pt>
                <c:pt idx="183">
                  <c:v>0.50776876109365587</c:v>
                </c:pt>
                <c:pt idx="184">
                  <c:v>1.0815538436461698</c:v>
                </c:pt>
                <c:pt idx="185">
                  <c:v>1.4113499488119761</c:v>
                </c:pt>
                <c:pt idx="186">
                  <c:v>2.8466502580840389</c:v>
                </c:pt>
                <c:pt idx="187" formatCode="_(* #,##0.0000_);_(* \(#,##0.0000\);_(* &quot;-&quot;??_);_(@_)">
                  <c:v>2.7803373320947955</c:v>
                </c:pt>
                <c:pt idx="188" formatCode="_(* #,##0.0000_);_(* \(#,##0.0000\);_(* &quot;-&quot;??_);_(@_)">
                  <c:v>3.55146687407073</c:v>
                </c:pt>
                <c:pt idx="189" formatCode="_(* #,##0.0000_);_(* \(#,##0.0000\);_(* &quot;-&quot;??_);_(@_)">
                  <c:v>3.3842454190699423</c:v>
                </c:pt>
                <c:pt idx="190" formatCode="_(* #,##0.0000_);_(* \(#,##0.0000\);_(* &quot;-&quot;??_);_(@_)">
                  <c:v>3.452491967523641</c:v>
                </c:pt>
                <c:pt idx="191" formatCode="_(* #,##0.0000_);_(* \(#,##0.0000\);_(* &quot;-&quot;??_);_(@_)">
                  <c:v>3.1295374846609159</c:v>
                </c:pt>
                <c:pt idx="192" formatCode="_(* #,##0.0000_);_(* \(#,##0.0000\);_(* &quot;-&quot;??_);_(@_)">
                  <c:v>3.9012287754996988</c:v>
                </c:pt>
                <c:pt idx="193" formatCode="_(* #,##0.0000_);_(* \(#,##0.0000\);_(* &quot;-&quot;??_);_(@_)">
                  <c:v>3.0758053907333549</c:v>
                </c:pt>
                <c:pt idx="194" formatCode="_(* #,##0.0000_);_(* \(#,##0.0000\);_(* &quot;-&quot;??_);_(@_)">
                  <c:v>3.9961475105872557</c:v>
                </c:pt>
                <c:pt idx="195" formatCode="_(* #,##0.0000_);_(* \(#,##0.0000\);_(* &quot;-&quot;??_);_(@_)">
                  <c:v>3.6096332716523349</c:v>
                </c:pt>
                <c:pt idx="196" formatCode="_(* #,##0.0000_);_(* \(#,##0.0000\);_(* &quot;-&quot;??_);_(@_)">
                  <c:v>3.4497708409133798</c:v>
                </c:pt>
                <c:pt idx="197" formatCode="_(* #,##0.0000_);_(* \(#,##0.0000\);_(* &quot;-&quot;??_);_(@_)">
                  <c:v>3.5273906940428645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717504"/>
        <c:axId val="185719040"/>
      </c:lineChart>
      <c:dateAx>
        <c:axId val="185717504"/>
        <c:scaling>
          <c:orientation val="minMax"/>
          <c:max val="41791"/>
          <c:min val="35947"/>
        </c:scaling>
        <c:delete val="0"/>
        <c:axPos val="b"/>
        <c:numFmt formatCode="mmm\-yy" sourceLinked="0"/>
        <c:majorTickMark val="out"/>
        <c:minorTickMark val="none"/>
        <c:tickLblPos val="low"/>
        <c:spPr>
          <a:ln w="12700">
            <a:solidFill>
              <a:prstClr val="black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85719040"/>
        <c:crosses val="autoZero"/>
        <c:auto val="1"/>
        <c:lblOffset val="100"/>
        <c:baseTimeUnit val="months"/>
        <c:majorUnit val="12"/>
        <c:majorTimeUnit val="months"/>
      </c:dateAx>
      <c:valAx>
        <c:axId val="185719040"/>
        <c:scaling>
          <c:orientation val="minMax"/>
        </c:scaling>
        <c:delete val="0"/>
        <c:axPos val="l"/>
        <c:majorGridlines>
          <c:spPr>
            <a:ln>
              <a:solidFill>
                <a:prstClr val="black">
                  <a:lumMod val="65000"/>
                  <a:lumOff val="35000"/>
                  <a:alpha val="5000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latin typeface="+mn-lt"/>
                  </a:rPr>
                  <a:t>Percent Growth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5717504"/>
        <c:crosses val="autoZero"/>
        <c:crossBetween val="midCat"/>
      </c:valAx>
      <c:spPr>
        <a:noFill/>
        <a:ln>
          <a:solidFill>
            <a:prstClr val="black">
              <a:lumMod val="65000"/>
              <a:lumOff val="35000"/>
            </a:prst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541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yr over yr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</c:dPt>
          <c:cat>
            <c:strRef>
              <c:f>Sheet1!$A$2:$A$11</c:f>
              <c:strCache>
                <c:ptCount val="10"/>
                <c:pt idx="0">
                  <c:v>Apparel &amp; Accessory Stores</c:v>
                </c:pt>
                <c:pt idx="1">
                  <c:v>General Merchandise</c:v>
                </c:pt>
                <c:pt idx="2">
                  <c:v>Food Stores</c:v>
                </c:pt>
                <c:pt idx="3">
                  <c:v>Furniture And Home Furnishings</c:v>
                </c:pt>
                <c:pt idx="4">
                  <c:v>Grand Total</c:v>
                </c:pt>
                <c:pt idx="5">
                  <c:v>Eating &amp; Drinking Places</c:v>
                </c:pt>
                <c:pt idx="6">
                  <c:v>Miscellaneous Retail Stores</c:v>
                </c:pt>
                <c:pt idx="7">
                  <c:v>Building Materials</c:v>
                </c:pt>
                <c:pt idx="8">
                  <c:v>Total Services</c:v>
                </c:pt>
                <c:pt idx="9">
                  <c:v>Auto Dealers &amp; Service Stations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0.86</c:v>
                </c:pt>
                <c:pt idx="1">
                  <c:v>1.1200000000000001</c:v>
                </c:pt>
                <c:pt idx="2">
                  <c:v>1.59</c:v>
                </c:pt>
                <c:pt idx="3">
                  <c:v>3.26</c:v>
                </c:pt>
                <c:pt idx="4">
                  <c:v>3.55</c:v>
                </c:pt>
                <c:pt idx="5">
                  <c:v>3.65</c:v>
                </c:pt>
                <c:pt idx="6">
                  <c:v>4.26</c:v>
                </c:pt>
                <c:pt idx="7">
                  <c:v>4.68</c:v>
                </c:pt>
                <c:pt idx="8">
                  <c:v>5.62</c:v>
                </c:pt>
                <c:pt idx="9">
                  <c:v>7.36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overlap val="10"/>
        <c:axId val="191296640"/>
        <c:axId val="191298176"/>
      </c:barChart>
      <c:catAx>
        <c:axId val="191296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131"/>
            </a:pPr>
            <a:endParaRPr lang="en-US"/>
          </a:p>
        </c:txPr>
        <c:crossAx val="191298176"/>
        <c:crosses val="autoZero"/>
        <c:auto val="1"/>
        <c:lblAlgn val="ctr"/>
        <c:lblOffset val="100"/>
        <c:noMultiLvlLbl val="0"/>
      </c:catAx>
      <c:valAx>
        <c:axId val="19129817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400" b="0" dirty="0" smtClean="0"/>
                  <a:t>Percent</a:t>
                </a:r>
                <a:r>
                  <a:rPr lang="en-US" sz="1200" baseline="0" dirty="0" smtClean="0"/>
                  <a:t> </a:t>
                </a:r>
                <a:r>
                  <a:rPr lang="en-US" sz="1400" b="0" baseline="0" dirty="0" smtClean="0"/>
                  <a:t>Growth</a:t>
                </a:r>
                <a:endParaRPr lang="en-US" sz="1200" b="0" dirty="0"/>
              </a:p>
            </c:rich>
          </c:tx>
          <c:layout/>
          <c:overlay val="0"/>
        </c:title>
        <c:numFmt formatCode="#,##0.0" sourceLinked="0"/>
        <c:majorTickMark val="none"/>
        <c:minorTickMark val="none"/>
        <c:tickLblPos val="nextTo"/>
        <c:crossAx val="191296640"/>
        <c:crosses val="autoZero"/>
        <c:crossBetween val="between"/>
      </c:valAx>
      <c:spPr>
        <a:noFill/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395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TN 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Sheet1!$A$2:$A$35</c:f>
              <c:strCache>
                <c:ptCount val="34"/>
                <c:pt idx="0">
                  <c:v>79</c:v>
                </c:pt>
                <c:pt idx="1">
                  <c:v>80</c:v>
                </c:pt>
                <c:pt idx="2">
                  <c:v>81</c:v>
                </c:pt>
                <c:pt idx="3">
                  <c:v>82</c:v>
                </c:pt>
                <c:pt idx="4">
                  <c:v>83</c:v>
                </c:pt>
                <c:pt idx="5">
                  <c:v>84</c:v>
                </c:pt>
                <c:pt idx="6">
                  <c:v>85</c:v>
                </c:pt>
                <c:pt idx="7">
                  <c:v>86</c:v>
                </c:pt>
                <c:pt idx="8">
                  <c:v>87</c:v>
                </c:pt>
                <c:pt idx="9">
                  <c:v>88</c:v>
                </c:pt>
                <c:pt idx="10">
                  <c:v>89</c:v>
                </c:pt>
                <c:pt idx="11">
                  <c:v>90</c:v>
                </c:pt>
                <c:pt idx="12">
                  <c:v>91</c:v>
                </c:pt>
                <c:pt idx="13">
                  <c:v>92</c:v>
                </c:pt>
                <c:pt idx="14">
                  <c:v>93</c:v>
                </c:pt>
                <c:pt idx="15">
                  <c:v>94</c:v>
                </c:pt>
                <c:pt idx="16">
                  <c:v>95</c:v>
                </c:pt>
                <c:pt idx="17">
                  <c:v>96</c:v>
                </c:pt>
                <c:pt idx="18">
                  <c:v>97</c:v>
                </c:pt>
                <c:pt idx="19">
                  <c:v>98</c:v>
                </c:pt>
                <c:pt idx="20">
                  <c:v>99</c:v>
                </c:pt>
                <c:pt idx="21">
                  <c:v>00</c:v>
                </c:pt>
                <c:pt idx="22">
                  <c:v>01</c:v>
                </c:pt>
                <c:pt idx="23">
                  <c:v>02</c:v>
                </c:pt>
                <c:pt idx="24">
                  <c:v>03</c:v>
                </c:pt>
                <c:pt idx="25">
                  <c:v>04</c:v>
                </c:pt>
                <c:pt idx="26">
                  <c:v>05</c:v>
                </c:pt>
                <c:pt idx="27">
                  <c:v>06</c:v>
                </c:pt>
                <c:pt idx="28">
                  <c:v>07</c:v>
                </c:pt>
                <c:pt idx="29">
                  <c:v>08</c:v>
                </c:pt>
                <c:pt idx="30">
                  <c:v>09</c:v>
                </c:pt>
                <c:pt idx="31">
                  <c:v>10</c:v>
                </c:pt>
                <c:pt idx="32">
                  <c:v>11</c:v>
                </c:pt>
                <c:pt idx="33">
                  <c:v>12</c:v>
                </c:pt>
              </c:strCache>
            </c:strRef>
          </c:cat>
          <c:val>
            <c:numRef>
              <c:f>Sheet1!$B$2:$B$35</c:f>
              <c:numCache>
                <c:formatCode>_(* #,##0.00_);_(* \(#,##0.00\);_(* "-"??_);_(@_)</c:formatCode>
                <c:ptCount val="34"/>
                <c:pt idx="0">
                  <c:v>64.439999154039867</c:v>
                </c:pt>
                <c:pt idx="1">
                  <c:v>60.811212090122154</c:v>
                </c:pt>
                <c:pt idx="2">
                  <c:v>57.690041523012013</c:v>
                </c:pt>
                <c:pt idx="3">
                  <c:v>56.86887864440704</c:v>
                </c:pt>
                <c:pt idx="4">
                  <c:v>56.393824117501644</c:v>
                </c:pt>
                <c:pt idx="5">
                  <c:v>56.479197249896572</c:v>
                </c:pt>
                <c:pt idx="6">
                  <c:v>56.770757338583813</c:v>
                </c:pt>
                <c:pt idx="7">
                  <c:v>57.454162656951027</c:v>
                </c:pt>
                <c:pt idx="8">
                  <c:v>57.26108431243977</c:v>
                </c:pt>
                <c:pt idx="9">
                  <c:v>56.94068301239227</c:v>
                </c:pt>
                <c:pt idx="10">
                  <c:v>54.894398708934574</c:v>
                </c:pt>
                <c:pt idx="11">
                  <c:v>54.20171938700593</c:v>
                </c:pt>
                <c:pt idx="12">
                  <c:v>51.625749220575926</c:v>
                </c:pt>
                <c:pt idx="13">
                  <c:v>50.036172648887202</c:v>
                </c:pt>
                <c:pt idx="14">
                  <c:v>49.297171760370638</c:v>
                </c:pt>
                <c:pt idx="15">
                  <c:v>50.086832718125628</c:v>
                </c:pt>
                <c:pt idx="16">
                  <c:v>50.750819456746044</c:v>
                </c:pt>
                <c:pt idx="17">
                  <c:v>50.586695840573185</c:v>
                </c:pt>
                <c:pt idx="18">
                  <c:v>51.895835318333162</c:v>
                </c:pt>
                <c:pt idx="19">
                  <c:v>51.162551420726821</c:v>
                </c:pt>
                <c:pt idx="20">
                  <c:v>50.346376770078393</c:v>
                </c:pt>
                <c:pt idx="21">
                  <c:v>50.116889060220984</c:v>
                </c:pt>
                <c:pt idx="22">
                  <c:v>47.86554765413117</c:v>
                </c:pt>
                <c:pt idx="23">
                  <c:v>48.871310663448156</c:v>
                </c:pt>
                <c:pt idx="24">
                  <c:v>46.587709439526428</c:v>
                </c:pt>
                <c:pt idx="25">
                  <c:v>47.993713825089394</c:v>
                </c:pt>
                <c:pt idx="26">
                  <c:v>47.685111518879282</c:v>
                </c:pt>
                <c:pt idx="27">
                  <c:v>47.528349582293252</c:v>
                </c:pt>
                <c:pt idx="28">
                  <c:v>47.050242280341209</c:v>
                </c:pt>
                <c:pt idx="29">
                  <c:v>42.692439109342942</c:v>
                </c:pt>
                <c:pt idx="30">
                  <c:v>41.634966351136505</c:v>
                </c:pt>
                <c:pt idx="31">
                  <c:v>39.944567737647986</c:v>
                </c:pt>
                <c:pt idx="32">
                  <c:v>38.516887735534219</c:v>
                </c:pt>
                <c:pt idx="33" formatCode="0.00">
                  <c:v>38.25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181568"/>
        <c:axId val="191183104"/>
      </c:lineChart>
      <c:catAx>
        <c:axId val="19118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0"/>
          <a:lstStyle/>
          <a:p>
            <a:pPr>
              <a:defRPr sz="1200"/>
            </a:pPr>
            <a:endParaRPr lang="en-US"/>
          </a:p>
        </c:txPr>
        <c:crossAx val="191183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1183104"/>
        <c:scaling>
          <c:orientation val="minMax"/>
          <c:min val="30"/>
        </c:scaling>
        <c:delete val="0"/>
        <c:axPos val="l"/>
        <c:majorGridlines>
          <c:spPr>
            <a:ln>
              <a:solidFill>
                <a:prstClr val="black">
                  <a:alpha val="2100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 dirty="0" smtClean="0">
                    <a:latin typeface="+mn-lt"/>
                  </a:rPr>
                  <a:t>Percent</a:t>
                </a:r>
                <a:endParaRPr lang="en-US" sz="1400" dirty="0"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8.8495575221238937E-3"/>
              <c:y val="0.38546309817428959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1181568"/>
        <c:crosses val="autoZero"/>
        <c:crossBetween val="between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568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 Tax/PI</c:v>
                </c:pt>
              </c:strCache>
            </c:strRef>
          </c:tx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3.0503206322321525E-2</c:v>
                </c:pt>
                <c:pt idx="1">
                  <c:v>2.9107188596550607E-2</c:v>
                </c:pt>
                <c:pt idx="2">
                  <c:v>2.9531271095477821E-2</c:v>
                </c:pt>
                <c:pt idx="3">
                  <c:v>2.9349170859303501E-2</c:v>
                </c:pt>
                <c:pt idx="4">
                  <c:v>2.8715624135633173E-2</c:v>
                </c:pt>
                <c:pt idx="5">
                  <c:v>2.7990279578695383E-2</c:v>
                </c:pt>
                <c:pt idx="6">
                  <c:v>3.1626012852895444E-2</c:v>
                </c:pt>
                <c:pt idx="7">
                  <c:v>3.1796383590992738E-2</c:v>
                </c:pt>
                <c:pt idx="8">
                  <c:v>3.2056188226291318E-2</c:v>
                </c:pt>
                <c:pt idx="9">
                  <c:v>3.2320582305546408E-2</c:v>
                </c:pt>
                <c:pt idx="10">
                  <c:v>3.2302566403306129E-2</c:v>
                </c:pt>
                <c:pt idx="11">
                  <c:v>3.1277984760887535E-2</c:v>
                </c:pt>
                <c:pt idx="12">
                  <c:v>2.9128036723529642E-2</c:v>
                </c:pt>
                <c:pt idx="13">
                  <c:v>2.7342173570512048E-2</c:v>
                </c:pt>
                <c:pt idx="14">
                  <c:v>2.7329325302862736E-2</c:v>
                </c:pt>
                <c:pt idx="15">
                  <c:v>2.7578912993582963E-2</c:v>
                </c:pt>
                <c:pt idx="16">
                  <c:v>2.7449660534565698E-2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228544"/>
        <c:axId val="191299968"/>
      </c:lineChart>
      <c:catAx>
        <c:axId val="19122854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 rot="-2640000"/>
          <a:lstStyle/>
          <a:p>
            <a:pPr>
              <a:defRPr sz="1200"/>
            </a:pPr>
            <a:endParaRPr lang="en-US"/>
          </a:p>
        </c:txPr>
        <c:crossAx val="191299968"/>
        <c:crosses val="autoZero"/>
        <c:auto val="1"/>
        <c:lblAlgn val="ctr"/>
        <c:lblOffset val="100"/>
        <c:noMultiLvlLbl val="0"/>
      </c:catAx>
      <c:valAx>
        <c:axId val="191299968"/>
        <c:scaling>
          <c:orientation val="minMax"/>
          <c:max val="3.4000000000000009E-2"/>
          <c:min val="2.4000000000000004E-2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crossAx val="191228544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15012650445721"/>
          <c:y val="4.4861391929187228E-2"/>
          <c:w val="0.83796185949729252"/>
          <c:h val="0.8471719720200983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numRef>
              <c:f>Sheet1!$A$2:$A$46</c:f>
              <c:numCache>
                <c:formatCode>General</c:formatCode>
                <c:ptCount val="45"/>
                <c:pt idx="0">
                  <c:v>2003</c:v>
                </c:pt>
                <c:pt idx="4">
                  <c:v>2004</c:v>
                </c:pt>
                <c:pt idx="8">
                  <c:v>2005</c:v>
                </c:pt>
                <c:pt idx="12">
                  <c:v>2006</c:v>
                </c:pt>
                <c:pt idx="16">
                  <c:v>2007</c:v>
                </c:pt>
                <c:pt idx="20">
                  <c:v>2008</c:v>
                </c:pt>
                <c:pt idx="24">
                  <c:v>2009</c:v>
                </c:pt>
                <c:pt idx="28">
                  <c:v>2010</c:v>
                </c:pt>
                <c:pt idx="32">
                  <c:v>2011</c:v>
                </c:pt>
                <c:pt idx="36">
                  <c:v>2012</c:v>
                </c:pt>
                <c:pt idx="40">
                  <c:v>2013</c:v>
                </c:pt>
                <c:pt idx="44">
                  <c:v>2014</c:v>
                </c:pt>
              </c:numCache>
            </c:num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8.7990169889945513E-2</c:v>
                </c:pt>
                <c:pt idx="1">
                  <c:v>9.0481383119053072E-2</c:v>
                </c:pt>
                <c:pt idx="2">
                  <c:v>9.2566475181452321E-2</c:v>
                </c:pt>
                <c:pt idx="3">
                  <c:v>9.5790497948132158E-2</c:v>
                </c:pt>
                <c:pt idx="4">
                  <c:v>0.10329903097219675</c:v>
                </c:pt>
                <c:pt idx="5">
                  <c:v>0.10397668978536545</c:v>
                </c:pt>
                <c:pt idx="6">
                  <c:v>0.10717577247077466</c:v>
                </c:pt>
                <c:pt idx="7">
                  <c:v>0.10364698578455564</c:v>
                </c:pt>
                <c:pt idx="8">
                  <c:v>0.1114058769370016</c:v>
                </c:pt>
                <c:pt idx="9">
                  <c:v>0.11143907457786477</c:v>
                </c:pt>
                <c:pt idx="10">
                  <c:v>0.11163442244349372</c:v>
                </c:pt>
                <c:pt idx="11">
                  <c:v>0.11677986744674335</c:v>
                </c:pt>
                <c:pt idx="12">
                  <c:v>0.11922519011267566</c:v>
                </c:pt>
                <c:pt idx="13">
                  <c:v>0.1194821378116193</c:v>
                </c:pt>
                <c:pt idx="14">
                  <c:v>0.12174256856331549</c:v>
                </c:pt>
                <c:pt idx="15">
                  <c:v>0.11486025418668791</c:v>
                </c:pt>
                <c:pt idx="16">
                  <c:v>0.10754478398314016</c:v>
                </c:pt>
                <c:pt idx="17">
                  <c:v>0.11070747686228292</c:v>
                </c:pt>
                <c:pt idx="18">
                  <c:v>0.10417996280512493</c:v>
                </c:pt>
                <c:pt idx="19">
                  <c:v>0.10006807351940095</c:v>
                </c:pt>
                <c:pt idx="20">
                  <c:v>9.428265714344132E-2</c:v>
                </c:pt>
                <c:pt idx="21">
                  <c:v>9.2298762915820232E-2</c:v>
                </c:pt>
                <c:pt idx="22">
                  <c:v>9.2378892908389076E-2</c:v>
                </c:pt>
                <c:pt idx="23">
                  <c:v>6.9974633422013238E-2</c:v>
                </c:pt>
                <c:pt idx="24">
                  <c:v>8.7106778293883677E-2</c:v>
                </c:pt>
                <c:pt idx="25">
                  <c:v>9.0328473515036145E-2</c:v>
                </c:pt>
                <c:pt idx="26">
                  <c:v>0.10077584049386835</c:v>
                </c:pt>
                <c:pt idx="27">
                  <c:v>0.10797096971319889</c:v>
                </c:pt>
                <c:pt idx="28">
                  <c:v>0.11280967796898961</c:v>
                </c:pt>
                <c:pt idx="29">
                  <c:v>0.11161890424216354</c:v>
                </c:pt>
                <c:pt idx="30">
                  <c:v>0.12006804077130594</c:v>
                </c:pt>
                <c:pt idx="31">
                  <c:v>0.12074817650032497</c:v>
                </c:pt>
                <c:pt idx="32">
                  <c:v>0.11513557131516969</c:v>
                </c:pt>
                <c:pt idx="33">
                  <c:v>0.12085836798841022</c:v>
                </c:pt>
                <c:pt idx="34">
                  <c:v>0.12130567903765101</c:v>
                </c:pt>
                <c:pt idx="35">
                  <c:v>0.12601541213879774</c:v>
                </c:pt>
                <c:pt idx="36">
                  <c:v>0.12342285058846998</c:v>
                </c:pt>
                <c:pt idx="37">
                  <c:v>0.12366030543798422</c:v>
                </c:pt>
                <c:pt idx="38">
                  <c:v>0.12303130349718758</c:v>
                </c:pt>
                <c:pt idx="39">
                  <c:v>0.124674945037545</c:v>
                </c:pt>
                <c:pt idx="40">
                  <c:v>0.12219917388858986</c:v>
                </c:pt>
                <c:pt idx="41">
                  <c:v>0.12528659744313067</c:v>
                </c:pt>
                <c:pt idx="42">
                  <c:v>0.12573834173914583</c:v>
                </c:pt>
                <c:pt idx="43">
                  <c:v>0.12719431701151579</c:v>
                </c:pt>
                <c:pt idx="44">
                  <c:v>0.1146287124370662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marker>
            <c:symbol val="none"/>
          </c:marker>
          <c:cat>
            <c:numRef>
              <c:f>Sheet1!$A$2:$A$46</c:f>
              <c:numCache>
                <c:formatCode>General</c:formatCode>
                <c:ptCount val="45"/>
                <c:pt idx="0">
                  <c:v>2003</c:v>
                </c:pt>
                <c:pt idx="4">
                  <c:v>2004</c:v>
                </c:pt>
                <c:pt idx="8">
                  <c:v>2005</c:v>
                </c:pt>
                <c:pt idx="12">
                  <c:v>2006</c:v>
                </c:pt>
                <c:pt idx="16">
                  <c:v>2007</c:v>
                </c:pt>
                <c:pt idx="20">
                  <c:v>2008</c:v>
                </c:pt>
                <c:pt idx="24">
                  <c:v>2009</c:v>
                </c:pt>
                <c:pt idx="28">
                  <c:v>2010</c:v>
                </c:pt>
                <c:pt idx="32">
                  <c:v>2011</c:v>
                </c:pt>
                <c:pt idx="36">
                  <c:v>2012</c:v>
                </c:pt>
                <c:pt idx="40">
                  <c:v>2013</c:v>
                </c:pt>
                <c:pt idx="44">
                  <c:v>2014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marker>
            <c:symbol val="none"/>
          </c:marker>
          <c:cat>
            <c:numRef>
              <c:f>Sheet1!$A$2:$A$46</c:f>
              <c:numCache>
                <c:formatCode>General</c:formatCode>
                <c:ptCount val="45"/>
                <c:pt idx="0">
                  <c:v>2003</c:v>
                </c:pt>
                <c:pt idx="4">
                  <c:v>2004</c:v>
                </c:pt>
                <c:pt idx="8">
                  <c:v>2005</c:v>
                </c:pt>
                <c:pt idx="12">
                  <c:v>2006</c:v>
                </c:pt>
                <c:pt idx="16">
                  <c:v>2007</c:v>
                </c:pt>
                <c:pt idx="20">
                  <c:v>2008</c:v>
                </c:pt>
                <c:pt idx="24">
                  <c:v>2009</c:v>
                </c:pt>
                <c:pt idx="28">
                  <c:v>2010</c:v>
                </c:pt>
                <c:pt idx="32">
                  <c:v>2011</c:v>
                </c:pt>
                <c:pt idx="36">
                  <c:v>2012</c:v>
                </c:pt>
                <c:pt idx="40">
                  <c:v>2013</c:v>
                </c:pt>
                <c:pt idx="44">
                  <c:v>2014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373312"/>
        <c:axId val="191374848"/>
      </c:lineChart>
      <c:catAx>
        <c:axId val="191373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91374848"/>
        <c:crosses val="autoZero"/>
        <c:auto val="1"/>
        <c:lblAlgn val="ctr"/>
        <c:lblOffset val="100"/>
        <c:noMultiLvlLbl val="0"/>
      </c:catAx>
      <c:valAx>
        <c:axId val="191374848"/>
        <c:scaling>
          <c:orientation val="minMax"/>
          <c:max val="0.14000000000000001"/>
          <c:min val="6.0000000000000012E-2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1373312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829852790140359E-2"/>
          <c:y val="3.3751181823025597E-2"/>
          <c:w val="0.89222811822435244"/>
          <c:h val="0.820005503344339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1990</c:v>
                </c:pt>
              </c:strCache>
            </c:strRef>
          </c:tx>
          <c:spPr>
            <a:ln>
              <a:solidFill>
                <a:srgbClr val="002060"/>
              </a:solidFill>
              <a:prstDash val="dash"/>
            </a:ln>
          </c:spPr>
          <c:marker>
            <c:symbol val="none"/>
          </c:marker>
          <c:dLbls>
            <c:dLbl>
              <c:idx val="26"/>
              <c:layout>
                <c:manualLayout>
                  <c:x val="-2.028996918863403E-2"/>
                  <c:y val="-0.1139387576552930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2007 Q3 U.S.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0"/>
              <c:layout>
                <c:manualLayout>
                  <c:x val="0"/>
                  <c:y val="-3.2222625357430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Sheet1!$A$2:$A$28</c:f>
              <c:numCache>
                <c:formatCode>General</c:formatCode>
                <c:ptCount val="2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</c:numCache>
            </c:num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0</c:v>
                </c:pt>
                <c:pt idx="1">
                  <c:v>-2.4755608277043262E-2</c:v>
                </c:pt>
                <c:pt idx="2">
                  <c:v>-4.9642686652452327E-2</c:v>
                </c:pt>
                <c:pt idx="3">
                  <c:v>-5.907988612611903E-2</c:v>
                </c:pt>
                <c:pt idx="4">
                  <c:v>-6.4430015238189212E-2</c:v>
                </c:pt>
                <c:pt idx="5">
                  <c:v>-6.2231357017794059E-2</c:v>
                </c:pt>
                <c:pt idx="6">
                  <c:v>-4.6280157717524625E-2</c:v>
                </c:pt>
                <c:pt idx="7">
                  <c:v>-4.0235439696995355E-2</c:v>
                </c:pt>
                <c:pt idx="8">
                  <c:v>-4.5148886778039639E-2</c:v>
                </c:pt>
                <c:pt idx="9">
                  <c:v>-3.6647573021878092E-2</c:v>
                </c:pt>
                <c:pt idx="10">
                  <c:v>-3.0479938472028529E-2</c:v>
                </c:pt>
                <c:pt idx="11">
                  <c:v>-1.2300692770964456E-2</c:v>
                </c:pt>
                <c:pt idx="12">
                  <c:v>1.1651357026961073E-2</c:v>
                </c:pt>
                <c:pt idx="13">
                  <c:v>2.4885641757513521E-2</c:v>
                </c:pt>
                <c:pt idx="14">
                  <c:v>4.6453368759622853E-2</c:v>
                </c:pt>
                <c:pt idx="15">
                  <c:v>6.3457234124345438E-2</c:v>
                </c:pt>
                <c:pt idx="16">
                  <c:v>8.4781969561187387E-2</c:v>
                </c:pt>
                <c:pt idx="17">
                  <c:v>0.10854316808825945</c:v>
                </c:pt>
                <c:pt idx="18">
                  <c:v>0.12093746794882093</c:v>
                </c:pt>
                <c:pt idx="19">
                  <c:v>0.15609734447776955</c:v>
                </c:pt>
                <c:pt idx="20">
                  <c:v>0.17315507899491486</c:v>
                </c:pt>
                <c:pt idx="21">
                  <c:v>0.17594339568875952</c:v>
                </c:pt>
                <c:pt idx="22">
                  <c:v>0.17330460368051179</c:v>
                </c:pt>
                <c:pt idx="23">
                  <c:v>0.17293437312657162</c:v>
                </c:pt>
                <c:pt idx="24">
                  <c:v>0.18559683717375824</c:v>
                </c:pt>
                <c:pt idx="25">
                  <c:v>0.18352086631756601</c:v>
                </c:pt>
                <c:pt idx="26">
                  <c:v>0.19838373712370347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2001</c:v>
                </c:pt>
              </c:strCache>
            </c:strRef>
          </c:tx>
          <c:marker>
            <c:symbol val="none"/>
          </c:marker>
          <c:dLbls>
            <c:dLbl>
              <c:idx val="26"/>
              <c:layout>
                <c:manualLayout>
                  <c:x val="-2.8985621362547072E-2"/>
                  <c:y val="0.21383902012248468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1997</a:t>
                    </a:r>
                    <a:r>
                      <a:rPr lang="en-US" sz="1200" baseline="0" dirty="0" smtClean="0"/>
                      <a:t> Q1 U.S.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Sheet1!$A$2:$A$28</c:f>
              <c:numCache>
                <c:formatCode>General</c:formatCode>
                <c:ptCount val="2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</c:numCache>
            </c:numRef>
          </c:cat>
          <c:val>
            <c:numRef>
              <c:f>Sheet1!$C$2:$C$28</c:f>
              <c:numCache>
                <c:formatCode>General</c:formatCode>
                <c:ptCount val="27"/>
                <c:pt idx="0">
                  <c:v>0</c:v>
                </c:pt>
                <c:pt idx="1">
                  <c:v>-4.9831191093586309E-2</c:v>
                </c:pt>
                <c:pt idx="2">
                  <c:v>-0.11509023837546724</c:v>
                </c:pt>
                <c:pt idx="3">
                  <c:v>-0.18193131813891145</c:v>
                </c:pt>
                <c:pt idx="4">
                  <c:v>-0.21727071344488785</c:v>
                </c:pt>
                <c:pt idx="5">
                  <c:v>-0.26125567691516921</c:v>
                </c:pt>
                <c:pt idx="6">
                  <c:v>-0.25181044725600105</c:v>
                </c:pt>
                <c:pt idx="7">
                  <c:v>-0.21196291875543685</c:v>
                </c:pt>
                <c:pt idx="8">
                  <c:v>-0.20128862520971236</c:v>
                </c:pt>
                <c:pt idx="9">
                  <c:v>-0.19236458499374376</c:v>
                </c:pt>
                <c:pt idx="10">
                  <c:v>-0.17472675024837042</c:v>
                </c:pt>
                <c:pt idx="11">
                  <c:v>-0.15801430909010558</c:v>
                </c:pt>
                <c:pt idx="12">
                  <c:v>-0.15229233246226173</c:v>
                </c:pt>
                <c:pt idx="13">
                  <c:v>-0.14923488148730021</c:v>
                </c:pt>
                <c:pt idx="14">
                  <c:v>-0.10827947711717467</c:v>
                </c:pt>
                <c:pt idx="15">
                  <c:v>-7.2041465226343068E-2</c:v>
                </c:pt>
                <c:pt idx="16">
                  <c:v>-2.3426691892606818E-2</c:v>
                </c:pt>
                <c:pt idx="17">
                  <c:v>0.15109994798732373</c:v>
                </c:pt>
                <c:pt idx="18">
                  <c:v>0.19809467526005742</c:v>
                </c:pt>
                <c:pt idx="19">
                  <c:v>0.26070943465812507</c:v>
                </c:pt>
                <c:pt idx="20">
                  <c:v>0.2752733909845631</c:v>
                </c:pt>
                <c:pt idx="21">
                  <c:v>0.265304898591676</c:v>
                </c:pt>
                <c:pt idx="22">
                  <c:v>0.30402940947225349</c:v>
                </c:pt>
                <c:pt idx="23">
                  <c:v>0.33101564480890444</c:v>
                </c:pt>
                <c:pt idx="24">
                  <c:v>0.35983057865007145</c:v>
                </c:pt>
                <c:pt idx="25">
                  <c:v>0.35533978158817431</c:v>
                </c:pt>
                <c:pt idx="26">
                  <c:v>0.33484001204655767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2007</c:v>
                </c:pt>
              </c:strCache>
            </c:strRef>
          </c:tx>
          <c:dLbls>
            <c:dLbl>
              <c:idx val="22"/>
              <c:layout>
                <c:manualLayout>
                  <c:x val="2.4637681159420395E-2"/>
                  <c:y val="2.7777777777777676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2013 Q4 U.S.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Sheet1!$A$2:$A$28</c:f>
              <c:numCache>
                <c:formatCode>General</c:formatCode>
                <c:ptCount val="2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</c:numCache>
            </c:numRef>
          </c:cat>
          <c:val>
            <c:numRef>
              <c:f>Sheet1!$D$2:$D$28</c:f>
              <c:numCache>
                <c:formatCode>General</c:formatCode>
                <c:ptCount val="27"/>
                <c:pt idx="0">
                  <c:v>0</c:v>
                </c:pt>
                <c:pt idx="1">
                  <c:v>-7.1242422446702964E-3</c:v>
                </c:pt>
                <c:pt idx="2">
                  <c:v>-3.7928983102207409E-2</c:v>
                </c:pt>
                <c:pt idx="3">
                  <c:v>-7.254762241057762E-2</c:v>
                </c:pt>
                <c:pt idx="4">
                  <c:v>-0.12085805633479683</c:v>
                </c:pt>
                <c:pt idx="5">
                  <c:v>-0.16622771190720551</c:v>
                </c:pt>
                <c:pt idx="6">
                  <c:v>-0.15964502821016791</c:v>
                </c:pt>
                <c:pt idx="7">
                  <c:v>-0.20150521866690363</c:v>
                </c:pt>
                <c:pt idx="8">
                  <c:v>-0.20105961137571848</c:v>
                </c:pt>
                <c:pt idx="9">
                  <c:v>-0.20133914018476493</c:v>
                </c:pt>
                <c:pt idx="10">
                  <c:v>-0.26683108383071719</c:v>
                </c:pt>
                <c:pt idx="11">
                  <c:v>-0.26837422118114218</c:v>
                </c:pt>
                <c:pt idx="12">
                  <c:v>-0.25318322928934639</c:v>
                </c:pt>
                <c:pt idx="13">
                  <c:v>-0.24942714881148301</c:v>
                </c:pt>
                <c:pt idx="14">
                  <c:v>-0.20722920772906966</c:v>
                </c:pt>
                <c:pt idx="15">
                  <c:v>-0.20913529903231534</c:v>
                </c:pt>
                <c:pt idx="16">
                  <c:v>-0.21741122276819633</c:v>
                </c:pt>
                <c:pt idx="17">
                  <c:v>-0.21456177832511056</c:v>
                </c:pt>
                <c:pt idx="18">
                  <c:v>-0.22875953520539574</c:v>
                </c:pt>
                <c:pt idx="19">
                  <c:v>-0.21860012405805662</c:v>
                </c:pt>
                <c:pt idx="20">
                  <c:v>-0.21682591957923905</c:v>
                </c:pt>
                <c:pt idx="21">
                  <c:v>-0.20389868847223078</c:v>
                </c:pt>
                <c:pt idx="22">
                  <c:v>-0.17828057772899997</c:v>
                </c:pt>
                <c:pt idx="23">
                  <c:v>-0.17819101474521565</c:v>
                </c:pt>
                <c:pt idx="24">
                  <c:v>-0.17331735649559848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2007 TN</c:v>
                </c:pt>
              </c:strCache>
            </c:strRef>
          </c:tx>
          <c:spPr>
            <a:ln>
              <a:prstDash val="lgDashDot"/>
            </a:ln>
          </c:spPr>
          <c:marker>
            <c:symbol val="x"/>
            <c:size val="5"/>
          </c:marker>
          <c:dLbls>
            <c:dLbl>
              <c:idx val="22"/>
              <c:layout>
                <c:manualLayout>
                  <c:x val="4.4927536231884162E-2"/>
                  <c:y val="0.14166666666666666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 sz="1200" dirty="0" smtClean="0"/>
                      <a:t>2014 Q1 TN</a:t>
                    </a:r>
                    <a:endParaRPr lang="en-US" sz="12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Sheet1!$A$2:$A$28</c:f>
              <c:numCache>
                <c:formatCode>General</c:formatCode>
                <c:ptCount val="2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</c:numCache>
            </c:numRef>
          </c:cat>
          <c:val>
            <c:numRef>
              <c:f>Sheet1!$E$2:$E$28</c:f>
              <c:numCache>
                <c:formatCode>General</c:formatCode>
                <c:ptCount val="27"/>
                <c:pt idx="0">
                  <c:v>0</c:v>
                </c:pt>
                <c:pt idx="1">
                  <c:v>-9.0350905406072109E-3</c:v>
                </c:pt>
                <c:pt idx="2">
                  <c:v>-3.9996124866394644E-2</c:v>
                </c:pt>
                <c:pt idx="3">
                  <c:v>-9.1063551085464919E-2</c:v>
                </c:pt>
                <c:pt idx="4">
                  <c:v>-0.1095784626833428</c:v>
                </c:pt>
                <c:pt idx="5">
                  <c:v>-0.1655492973847659</c:v>
                </c:pt>
                <c:pt idx="6">
                  <c:v>-0.23142068851151842</c:v>
                </c:pt>
                <c:pt idx="7">
                  <c:v>-0.21244137859914755</c:v>
                </c:pt>
                <c:pt idx="8">
                  <c:v>-0.199291524123998</c:v>
                </c:pt>
                <c:pt idx="9">
                  <c:v>-0.1906659842281471</c:v>
                </c:pt>
                <c:pt idx="10">
                  <c:v>-0.17251988077319774</c:v>
                </c:pt>
                <c:pt idx="11">
                  <c:v>-0.18317135248451072</c:v>
                </c:pt>
                <c:pt idx="12">
                  <c:v>-0.16799307213651457</c:v>
                </c:pt>
                <c:pt idx="13">
                  <c:v>-0.16449340295039599</c:v>
                </c:pt>
                <c:pt idx="14">
                  <c:v>-0.15040971096075828</c:v>
                </c:pt>
                <c:pt idx="15">
                  <c:v>-0.15194242568968608</c:v>
                </c:pt>
                <c:pt idx="16">
                  <c:v>-7.9698449696428392E-2</c:v>
                </c:pt>
                <c:pt idx="17">
                  <c:v>-4.3435300944644331E-2</c:v>
                </c:pt>
                <c:pt idx="18">
                  <c:v>1.6681945498160537E-2</c:v>
                </c:pt>
                <c:pt idx="19">
                  <c:v>4.7644017618628014E-2</c:v>
                </c:pt>
                <c:pt idx="20">
                  <c:v>4.5197796425860734E-2</c:v>
                </c:pt>
                <c:pt idx="21">
                  <c:v>5.9085192569814683E-2</c:v>
                </c:pt>
                <c:pt idx="22">
                  <c:v>8.8353016101879067E-2</c:v>
                </c:pt>
                <c:pt idx="23">
                  <c:v>7.243584858441357E-2</c:v>
                </c:pt>
                <c:pt idx="24">
                  <c:v>3.9275114346321215E-2</c:v>
                </c:pt>
                <c:pt idx="25">
                  <c:v>6.6378447672596035E-3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439616"/>
        <c:axId val="191441536"/>
      </c:lineChart>
      <c:catAx>
        <c:axId val="1914396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Quarters</a:t>
                </a:r>
                <a:r>
                  <a:rPr lang="en-US" sz="10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Since Start of Recession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191441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1441536"/>
        <c:scaling>
          <c:orientation val="minMax"/>
        </c:scaling>
        <c:delete val="0"/>
        <c:axPos val="l"/>
        <c:majorGridlines>
          <c:spPr>
            <a:ln>
              <a:solidFill>
                <a:prstClr val="black">
                  <a:alpha val="2400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 panose="020B0604020202020204" pitchFamily="34" charset="0"/>
                    <a:ea typeface="Calibri"/>
                    <a:cs typeface="Arial" panose="020B0604020202020204" pitchFamily="34" charset="0"/>
                  </a:defRPr>
                </a:pPr>
                <a:r>
                  <a:rPr lang="en-US" sz="1000" b="1" i="0" u="none" strike="noStrike" baseline="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Cumulative Percent Change Since Start of Recovery</a:t>
                </a:r>
                <a:endParaRPr lang="en-US" sz="1000" b="1" i="0" u="none" strike="noStrike" baseline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</c:title>
        <c:numFmt formatCode="0%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1439616"/>
        <c:crosses val="autoZero"/>
        <c:crossBetween val="between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legend>
      <c:legendPos val="t"/>
      <c:layout>
        <c:manualLayout>
          <c:xMode val="edge"/>
          <c:yMode val="edge"/>
          <c:x val="0.11379710144927538"/>
          <c:y val="0.16560783027121609"/>
          <c:w val="0.52722731941116052"/>
          <c:h val="6.9301618547681534E-2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1568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numFmt formatCode="&quot;$&quot;#,##0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FY13</c:v>
                </c:pt>
                <c:pt idx="6">
                  <c:v>FY14</c:v>
                </c:pt>
                <c:pt idx="7">
                  <c:v>FY15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750</c:v>
                </c:pt>
                <c:pt idx="1">
                  <c:v>557</c:v>
                </c:pt>
                <c:pt idx="2">
                  <c:v>453</c:v>
                </c:pt>
                <c:pt idx="3">
                  <c:v>284</c:v>
                </c:pt>
                <c:pt idx="4">
                  <c:v>306</c:v>
                </c:pt>
                <c:pt idx="5">
                  <c:v>356</c:v>
                </c:pt>
                <c:pt idx="6">
                  <c:v>456</c:v>
                </c:pt>
                <c:pt idx="7">
                  <c:v>491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192599936"/>
        <c:axId val="192601472"/>
      </c:barChart>
      <c:catAx>
        <c:axId val="192599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2601472"/>
        <c:crosses val="autoZero"/>
        <c:auto val="1"/>
        <c:lblAlgn val="ctr"/>
        <c:lblOffset val="100"/>
        <c:noMultiLvlLbl val="0"/>
      </c:catAx>
      <c:valAx>
        <c:axId val="1926014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 dirty="0" smtClean="0"/>
                  <a:t>Million of dollars</a:t>
                </a:r>
                <a:endParaRPr lang="en-US" sz="14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259993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0"/>
              <c:layout>
                <c:manualLayout>
                  <c:x val="1.4492753623188421E-3"/>
                  <c:y val="5.64971751412429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492753623188421E-3"/>
                  <c:y val="-1.1299435028248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&quot;$&quot;#,##0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FY13</c:v>
                </c:pt>
                <c:pt idx="6">
                  <c:v>FY14</c:v>
                </c:pt>
                <c:pt idx="7">
                  <c:v>FY15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474</c:v>
                </c:pt>
                <c:pt idx="1">
                  <c:v>434</c:v>
                </c:pt>
                <c:pt idx="2">
                  <c:v>442</c:v>
                </c:pt>
                <c:pt idx="3">
                  <c:v>261</c:v>
                </c:pt>
                <c:pt idx="4">
                  <c:v>111</c:v>
                </c:pt>
                <c:pt idx="5">
                  <c:v>306.87729999999999</c:v>
                </c:pt>
                <c:pt idx="6">
                  <c:v>281.87729999999999</c:v>
                </c:pt>
                <c:pt idx="7">
                  <c:v>281.87729999999999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192821504"/>
        <c:axId val="192827392"/>
      </c:barChart>
      <c:catAx>
        <c:axId val="192821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2827392"/>
        <c:crosses val="autoZero"/>
        <c:auto val="1"/>
        <c:lblAlgn val="ctr"/>
        <c:lblOffset val="100"/>
        <c:noMultiLvlLbl val="0"/>
      </c:catAx>
      <c:valAx>
        <c:axId val="1928273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 dirty="0" smtClean="0"/>
                  <a:t>Million of dollars</a:t>
                </a:r>
                <a:endParaRPr lang="en-US" sz="14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2821504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70944069515196"/>
          <c:y val="8.3112817864979996E-2"/>
          <c:w val="0.7798090618879"/>
          <c:h val="0.7695245471365266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</c:v>
                </c:pt>
              </c:strCache>
            </c:strRef>
          </c:tx>
          <c:marker>
            <c:symbol val="square"/>
            <c:size val="5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Sheet1!$B$2:$B$10</c:f>
              <c:numCache>
                <c:formatCode>_(* #,##0_);_(* \(#,##0\);_(* "-"??_);_(@_)</c:formatCode>
                <c:ptCount val="9"/>
                <c:pt idx="0">
                  <c:v>477719200</c:v>
                </c:pt>
                <c:pt idx="1">
                  <c:v>523241300</c:v>
                </c:pt>
                <c:pt idx="2">
                  <c:v>487317600</c:v>
                </c:pt>
                <c:pt idx="3">
                  <c:v>460578500</c:v>
                </c:pt>
                <c:pt idx="4">
                  <c:v>523444800</c:v>
                </c:pt>
                <c:pt idx="5">
                  <c:v>421842800</c:v>
                </c:pt>
                <c:pt idx="6">
                  <c:v>437516700</c:v>
                </c:pt>
                <c:pt idx="7">
                  <c:v>480522100</c:v>
                </c:pt>
                <c:pt idx="8">
                  <c:v>488052800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Tuition/
Fees</c:v>
                </c:pt>
              </c:strCache>
            </c:strRef>
          </c:tx>
          <c:marker>
            <c:symbol val="x"/>
            <c:size val="5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318174000</c:v>
                </c:pt>
                <c:pt idx="1">
                  <c:v>346035400</c:v>
                </c:pt>
                <c:pt idx="2">
                  <c:v>371825000</c:v>
                </c:pt>
                <c:pt idx="3">
                  <c:v>404492700</c:v>
                </c:pt>
                <c:pt idx="4">
                  <c:v>448985400</c:v>
                </c:pt>
                <c:pt idx="5">
                  <c:v>490914500</c:v>
                </c:pt>
                <c:pt idx="6">
                  <c:v>528423100</c:v>
                </c:pt>
                <c:pt idx="7" formatCode="_(* #,##0_);_(* \(#,##0\);_(* &quot;-&quot;??_);_(@_)">
                  <c:v>565908800</c:v>
                </c:pt>
                <c:pt idx="8" formatCode="_(* #,##0_);_(* \(#,##0\);_(* &quot;-&quot;??_);_(@_)">
                  <c:v>612886103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754816"/>
        <c:axId val="192756352"/>
      </c:line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marker>
            <c:symbol val="circle"/>
            <c:size val="5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1142716300</c:v>
                </c:pt>
                <c:pt idx="1">
                  <c:v>1231694800</c:v>
                </c:pt>
                <c:pt idx="2">
                  <c:v>1219027500</c:v>
                </c:pt>
                <c:pt idx="3">
                  <c:v>1264853500</c:v>
                </c:pt>
                <c:pt idx="4">
                  <c:v>1326465800</c:v>
                </c:pt>
                <c:pt idx="5">
                  <c:v>1267749300</c:v>
                </c:pt>
                <c:pt idx="6">
                  <c:v>1324014100</c:v>
                </c:pt>
                <c:pt idx="7" formatCode="_(* #,##0_);_(* \(#,##0\);_(* &quot;-&quot;??_);_(@_)">
                  <c:v>1351400960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761216"/>
        <c:axId val="192758912"/>
      </c:lineChart>
      <c:catAx>
        <c:axId val="192754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2756352"/>
        <c:crosses val="autoZero"/>
        <c:auto val="1"/>
        <c:lblAlgn val="ctr"/>
        <c:lblOffset val="100"/>
        <c:noMultiLvlLbl val="0"/>
      </c:catAx>
      <c:valAx>
        <c:axId val="192756352"/>
        <c:scaling>
          <c:orientation val="minMax"/>
          <c:max val="1000000000"/>
          <c:min val="200000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 dirty="0" smtClean="0"/>
                  <a:t>State</a:t>
                </a:r>
                <a:r>
                  <a:rPr lang="en-US" sz="1400" b="0" baseline="0" dirty="0" smtClean="0"/>
                  <a:t> and Tuition/Fees Allocations, $millions</a:t>
                </a:r>
              </a:p>
            </c:rich>
          </c:tx>
          <c:layout/>
          <c:overlay val="0"/>
        </c:title>
        <c:numFmt formatCode="_(* #,##0_);_(* \(#,##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2754816"/>
        <c:crosses val="autoZero"/>
        <c:crossBetween val="between"/>
        <c:dispUnits>
          <c:builtInUnit val="millions"/>
        </c:dispUnits>
      </c:valAx>
      <c:valAx>
        <c:axId val="192758912"/>
        <c:scaling>
          <c:orientation val="minMax"/>
          <c:max val="1400000000"/>
          <c:min val="900000000"/>
        </c:scaling>
        <c:delete val="0"/>
        <c:axPos val="r"/>
        <c:title>
          <c:tx>
            <c:rich>
              <a:bodyPr rot="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4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baseline="0" dirty="0" smtClean="0"/>
                  <a:t>Total Allocations, $millions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2761216"/>
        <c:crosses val="max"/>
        <c:crossBetween val="between"/>
        <c:dispUnits>
          <c:builtInUnit val="millions"/>
        </c:dispUnits>
      </c:valAx>
      <c:catAx>
        <c:axId val="1927612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92758912"/>
        <c:crosses val="autoZero"/>
        <c:auto val="1"/>
        <c:lblAlgn val="ctr"/>
        <c:lblOffset val="100"/>
        <c:noMultiLvlLbl val="0"/>
      </c:catAx>
      <c:spPr>
        <a:ln>
          <a:solidFill>
            <a:prstClr val="black"/>
          </a:solidFill>
        </a:ln>
      </c:spPr>
    </c:plotArea>
    <c:legend>
      <c:legendPos val="t"/>
      <c:layout>
        <c:manualLayout>
          <c:xMode val="edge"/>
          <c:yMode val="edge"/>
          <c:x val="0.2378524426899829"/>
          <c:y val="1.6393442622950821E-2"/>
          <c:w val="0.50442503437548136"/>
          <c:h val="9.8866227787100525E-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15012650445721"/>
          <c:y val="4.4861391929187228E-2"/>
          <c:w val="0.83796185949729252"/>
          <c:h val="0.8471719720200983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Real</c:v>
                </c:pt>
              </c:strCache>
            </c:strRef>
          </c:tx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19209.486166007908</c:v>
                </c:pt>
                <c:pt idx="1">
                  <c:v>19766.536964980543</c:v>
                </c:pt>
                <c:pt idx="2">
                  <c:v>19679.347826086956</c:v>
                </c:pt>
                <c:pt idx="3">
                  <c:v>19597.670725251457</c:v>
                </c:pt>
                <c:pt idx="4">
                  <c:v>19390.681003584228</c:v>
                </c:pt>
                <c:pt idx="5">
                  <c:v>19439.484126984127</c:v>
                </c:pt>
                <c:pt idx="6">
                  <c:v>19624.58160912888</c:v>
                </c:pt>
                <c:pt idx="7">
                  <c:v>19632.796570414721</c:v>
                </c:pt>
                <c:pt idx="8">
                  <c:v>20257.577946927566</c:v>
                </c:pt>
                <c:pt idx="9">
                  <c:v>20366.327915764756</c:v>
                </c:pt>
                <c:pt idx="10">
                  <c:v>20107.673635963529</c:v>
                </c:pt>
                <c:pt idx="11">
                  <c:v>19943.900973021944</c:v>
                </c:pt>
                <c:pt idx="12">
                  <c:v>19935.009465266121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526720"/>
        <c:axId val="98528256"/>
      </c:lineChart>
      <c:catAx>
        <c:axId val="98526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8528256"/>
        <c:crosses val="autoZero"/>
        <c:auto val="1"/>
        <c:lblAlgn val="ctr"/>
        <c:lblOffset val="100"/>
        <c:noMultiLvlLbl val="0"/>
      </c:catAx>
      <c:valAx>
        <c:axId val="98528256"/>
        <c:scaling>
          <c:orientation val="minMax"/>
          <c:min val="19000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8526720"/>
        <c:crosses val="autoZero"/>
        <c:crossBetween val="between"/>
        <c:majorUnit val="5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49666174227279"/>
          <c:y val="8.3112817864979996E-2"/>
          <c:w val="0.76930078619805764"/>
          <c:h val="0.818704875005380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</c:v>
                </c:pt>
              </c:strCache>
            </c:strRef>
          </c:tx>
          <c:marker>
            <c:symbol val="square"/>
            <c:size val="5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700327100</c:v>
                </c:pt>
                <c:pt idx="1">
                  <c:v>773954900</c:v>
                </c:pt>
                <c:pt idx="2">
                  <c:v>707651500</c:v>
                </c:pt>
                <c:pt idx="3">
                  <c:v>652261700</c:v>
                </c:pt>
                <c:pt idx="4">
                  <c:v>755952300</c:v>
                </c:pt>
                <c:pt idx="5">
                  <c:v>605885100</c:v>
                </c:pt>
                <c:pt idx="6">
                  <c:v>622496100</c:v>
                </c:pt>
                <c:pt idx="7" formatCode="_(* #,##0_);_(* \(#,##0\);_(* &quot;-&quot;??_);_(@_)">
                  <c:v>670906100</c:v>
                </c:pt>
                <c:pt idx="8" formatCode="_(* #,##0_);_(* \(#,##0\);_(* &quot;-&quot;??_);_(@_)">
                  <c:v>656955400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Tuition/
Fees</c:v>
                </c:pt>
              </c:strCache>
            </c:strRef>
          </c:tx>
          <c:marker>
            <c:symbol val="x"/>
            <c:size val="5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627023900</c:v>
                </c:pt>
                <c:pt idx="1">
                  <c:v>675834800</c:v>
                </c:pt>
                <c:pt idx="2">
                  <c:v>739124800</c:v>
                </c:pt>
                <c:pt idx="3">
                  <c:v>845183600</c:v>
                </c:pt>
                <c:pt idx="4">
                  <c:v>930667700</c:v>
                </c:pt>
                <c:pt idx="5">
                  <c:v>1009026600</c:v>
                </c:pt>
                <c:pt idx="6">
                  <c:v>1037190000</c:v>
                </c:pt>
                <c:pt idx="7" formatCode="_(* #,##0_);_(* \(#,##0\);_(* &quot;-&quot;??_);_(@_)">
                  <c:v>1054672900</c:v>
                </c:pt>
                <c:pt idx="8" formatCode="_(* #,##0_);_(* \(#,##0\);_(* &quot;-&quot;??_);_(@_)">
                  <c:v>1076571644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280832"/>
        <c:axId val="194282624"/>
      </c:line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marker>
            <c:symbol val="circle"/>
            <c:size val="5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1564881800</c:v>
                </c:pt>
                <c:pt idx="1">
                  <c:v>1704096500</c:v>
                </c:pt>
                <c:pt idx="2">
                  <c:v>1712276600</c:v>
                </c:pt>
                <c:pt idx="3">
                  <c:v>1883967300</c:v>
                </c:pt>
                <c:pt idx="4">
                  <c:v>1990833300</c:v>
                </c:pt>
                <c:pt idx="5">
                  <c:v>1917565300</c:v>
                </c:pt>
                <c:pt idx="6">
                  <c:v>1943402900</c:v>
                </c:pt>
                <c:pt idx="7" formatCode="_(* #,##0_);_(* \(#,##0\);_(* &quot;-&quot;??_);_(@_)">
                  <c:v>1991398600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307968"/>
        <c:axId val="194284928"/>
      </c:lineChart>
      <c:catAx>
        <c:axId val="19428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4282624"/>
        <c:crosses val="autoZero"/>
        <c:auto val="1"/>
        <c:lblAlgn val="ctr"/>
        <c:lblOffset val="100"/>
        <c:noMultiLvlLbl val="0"/>
      </c:catAx>
      <c:valAx>
        <c:axId val="194282624"/>
        <c:scaling>
          <c:orientation val="minMax"/>
          <c:max val="1400000000"/>
          <c:min val="200000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 dirty="0" smtClean="0"/>
                  <a:t>State</a:t>
                </a:r>
                <a:r>
                  <a:rPr lang="en-US" sz="1400" b="0" baseline="0" dirty="0" smtClean="0"/>
                  <a:t> and Tuition/Fees Allocations, $millions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4280832"/>
        <c:crosses val="autoZero"/>
        <c:crossBetween val="between"/>
        <c:dispUnits>
          <c:builtInUnit val="millions"/>
        </c:dispUnits>
      </c:valAx>
      <c:valAx>
        <c:axId val="194284928"/>
        <c:scaling>
          <c:orientation val="minMax"/>
          <c:max val="2000000000"/>
          <c:min val="800000000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 sz="1400" b="0"/>
                </a:pPr>
                <a:r>
                  <a:rPr lang="en-US" sz="1400" b="0" dirty="0" smtClean="0"/>
                  <a:t>Total Allocations, $millions</a:t>
                </a:r>
                <a:endParaRPr lang="en-US" sz="1400" b="0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4307968"/>
        <c:crosses val="max"/>
        <c:crossBetween val="between"/>
        <c:dispUnits>
          <c:builtInUnit val="millions"/>
        </c:dispUnits>
      </c:valAx>
      <c:catAx>
        <c:axId val="194307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94284928"/>
        <c:crosses val="autoZero"/>
        <c:auto val="1"/>
        <c:lblAlgn val="ctr"/>
        <c:lblOffset val="100"/>
        <c:noMultiLvlLbl val="0"/>
      </c:catAx>
      <c:spPr>
        <a:ln>
          <a:solidFill>
            <a:prstClr val="black"/>
          </a:solidFill>
        </a:ln>
      </c:spPr>
    </c:plotArea>
    <c:legend>
      <c:legendPos val="t"/>
      <c:layout>
        <c:manualLayout>
          <c:xMode val="edge"/>
          <c:yMode val="edge"/>
          <c:x val="0.13697357375608887"/>
          <c:y val="0.75409836065573765"/>
          <c:w val="0.45857100304189147"/>
          <c:h val="9.8866227787100525E-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Sheet1!$A$2:$A$30</c:f>
              <c:strCache>
                <c:ptCount val="29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</c:strCache>
            </c:strRef>
          </c:cat>
          <c:val>
            <c:numRef>
              <c:f>Sheet1!$B$2:$B$30</c:f>
              <c:numCache>
                <c:formatCode>0.000</c:formatCode>
                <c:ptCount val="29"/>
                <c:pt idx="0">
                  <c:v>16.050999999999998</c:v>
                </c:pt>
                <c:pt idx="1">
                  <c:v>14.861000000000001</c:v>
                </c:pt>
                <c:pt idx="2">
                  <c:v>15.436</c:v>
                </c:pt>
                <c:pt idx="3">
                  <c:v>14.529</c:v>
                </c:pt>
                <c:pt idx="4">
                  <c:v>13.863</c:v>
                </c:pt>
                <c:pt idx="5">
                  <c:v>12.314</c:v>
                </c:pt>
                <c:pt idx="6">
                  <c:v>12.86</c:v>
                </c:pt>
                <c:pt idx="7">
                  <c:v>13.874000000000001</c:v>
                </c:pt>
                <c:pt idx="8">
                  <c:v>15.044</c:v>
                </c:pt>
                <c:pt idx="9">
                  <c:v>14.728</c:v>
                </c:pt>
                <c:pt idx="10">
                  <c:v>15.097</c:v>
                </c:pt>
                <c:pt idx="11">
                  <c:v>15.122</c:v>
                </c:pt>
                <c:pt idx="12">
                  <c:v>15.542999999999999</c:v>
                </c:pt>
                <c:pt idx="13">
                  <c:v>16.893999999999998</c:v>
                </c:pt>
                <c:pt idx="14">
                  <c:v>17.350000000000001</c:v>
                </c:pt>
                <c:pt idx="15">
                  <c:v>17.122</c:v>
                </c:pt>
                <c:pt idx="16">
                  <c:v>16.817</c:v>
                </c:pt>
                <c:pt idx="17">
                  <c:v>16.638999999999999</c:v>
                </c:pt>
                <c:pt idx="18">
                  <c:v>16.867000000000001</c:v>
                </c:pt>
                <c:pt idx="19">
                  <c:v>16.948</c:v>
                </c:pt>
                <c:pt idx="20">
                  <c:v>16.504000000000001</c:v>
                </c:pt>
                <c:pt idx="21">
                  <c:v>16.088999999999999</c:v>
                </c:pt>
                <c:pt idx="22">
                  <c:v>13.195</c:v>
                </c:pt>
                <c:pt idx="23">
                  <c:v>10.401999999999999</c:v>
                </c:pt>
                <c:pt idx="24">
                  <c:v>11.555</c:v>
                </c:pt>
                <c:pt idx="25">
                  <c:v>12.734999999999999</c:v>
                </c:pt>
                <c:pt idx="26">
                  <c:v>14.442</c:v>
                </c:pt>
                <c:pt idx="27">
                  <c:v>15.492000000000001</c:v>
                </c:pt>
                <c:pt idx="28" formatCode="0.00">
                  <c:v>16.023099166666668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964992"/>
        <c:axId val="96967296"/>
      </c:lineChart>
      <c:catAx>
        <c:axId val="9696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200"/>
            </a:pPr>
            <a:endParaRPr lang="en-US"/>
          </a:p>
        </c:txPr>
        <c:crossAx val="9696729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96967296"/>
        <c:scaling>
          <c:orientation val="minMax"/>
          <c:min val="10"/>
        </c:scaling>
        <c:delete val="0"/>
        <c:axPos val="l"/>
        <c:majorGridlines>
          <c:spPr>
            <a:ln>
              <a:solidFill>
                <a:prstClr val="black">
                  <a:alpha val="2100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200" dirty="0" smtClean="0">
                    <a:latin typeface="+mn-lt"/>
                  </a:rPr>
                  <a:t>Unit Sales (Millions)</a:t>
                </a:r>
                <a:endParaRPr lang="en-US" sz="1200" dirty="0">
                  <a:latin typeface="+mn-lt"/>
                </a:endParaRPr>
              </a:p>
            </c:rich>
          </c:tx>
          <c:layout/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6964992"/>
        <c:crosses val="autoZero"/>
        <c:crossBetween val="between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568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288958583567047E-2"/>
          <c:y val="4.1125351292503207E-2"/>
          <c:w val="0.80453378709017309"/>
          <c:h val="0.7911555814365645"/>
        </c:manualLayout>
      </c:layou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Existing Home Sales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</c:numCache>
            </c:numRef>
          </c:cat>
          <c:val>
            <c:numRef>
              <c:f>Sheet1!$C$2:$C$27</c:f>
              <c:numCache>
                <c:formatCode>0.000</c:formatCode>
                <c:ptCount val="26"/>
                <c:pt idx="0">
                  <c:v>3.29</c:v>
                </c:pt>
                <c:pt idx="1">
                  <c:v>3.1840000000000002</c:v>
                </c:pt>
                <c:pt idx="2">
                  <c:v>3.1459999999999999</c:v>
                </c:pt>
                <c:pt idx="3">
                  <c:v>3.431</c:v>
                </c:pt>
                <c:pt idx="4">
                  <c:v>3.7370000000000001</c:v>
                </c:pt>
                <c:pt idx="5">
                  <c:v>3.8839999999999999</c:v>
                </c:pt>
                <c:pt idx="6">
                  <c:v>3.8490000000000002</c:v>
                </c:pt>
                <c:pt idx="7">
                  <c:v>4.1669999999999998</c:v>
                </c:pt>
                <c:pt idx="8">
                  <c:v>4.3739999999999997</c:v>
                </c:pt>
                <c:pt idx="9">
                  <c:v>4.9649999999999999</c:v>
                </c:pt>
                <c:pt idx="10">
                  <c:v>5.1790000000000003</c:v>
                </c:pt>
                <c:pt idx="11">
                  <c:v>5.173</c:v>
                </c:pt>
                <c:pt idx="12">
                  <c:v>5.335</c:v>
                </c:pt>
                <c:pt idx="13">
                  <c:v>5.6340000000000003</c:v>
                </c:pt>
                <c:pt idx="14">
                  <c:v>6.1760000000000002</c:v>
                </c:pt>
                <c:pt idx="15">
                  <c:v>6.7779999999999996</c:v>
                </c:pt>
                <c:pt idx="16">
                  <c:v>7.08</c:v>
                </c:pt>
                <c:pt idx="17">
                  <c:v>6.4770000000000003</c:v>
                </c:pt>
                <c:pt idx="18">
                  <c:v>5.03</c:v>
                </c:pt>
                <c:pt idx="19">
                  <c:v>4.1100000000000003</c:v>
                </c:pt>
                <c:pt idx="20">
                  <c:v>4.34</c:v>
                </c:pt>
                <c:pt idx="21">
                  <c:v>4.1900000000000004</c:v>
                </c:pt>
                <c:pt idx="22">
                  <c:v>4.26</c:v>
                </c:pt>
                <c:pt idx="23">
                  <c:v>4.66</c:v>
                </c:pt>
                <c:pt idx="24" formatCode="General">
                  <c:v>5.09</c:v>
                </c:pt>
                <c:pt idx="25" formatCode="General">
                  <c:v>4.9610000000000003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505856"/>
        <c:axId val="98507392"/>
      </c:line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Housing Starts</c:v>
                </c:pt>
              </c:strCache>
            </c:strRef>
          </c:tx>
          <c:spPr>
            <a:ln>
              <a:solidFill>
                <a:srgbClr val="C00000"/>
              </a:solidFill>
              <a:prstDash val="dash"/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1.3819999999999999</c:v>
                </c:pt>
                <c:pt idx="1">
                  <c:v>1.2030000000000001</c:v>
                </c:pt>
                <c:pt idx="2">
                  <c:v>1.0089999999999999</c:v>
                </c:pt>
                <c:pt idx="3">
                  <c:v>1.2010000000000001</c:v>
                </c:pt>
                <c:pt idx="4">
                  <c:v>1.292</c:v>
                </c:pt>
                <c:pt idx="5" formatCode="0.00">
                  <c:v>1.446</c:v>
                </c:pt>
                <c:pt idx="6">
                  <c:v>1.361</c:v>
                </c:pt>
                <c:pt idx="7" formatCode="0.000">
                  <c:v>1.4690000000000001</c:v>
                </c:pt>
                <c:pt idx="8" formatCode="0.000">
                  <c:v>1.4750000000000001</c:v>
                </c:pt>
                <c:pt idx="9" formatCode="0.000">
                  <c:v>1.621</c:v>
                </c:pt>
                <c:pt idx="10" formatCode="0.000">
                  <c:v>1.647</c:v>
                </c:pt>
                <c:pt idx="11" formatCode="#,##0.00">
                  <c:v>1.573</c:v>
                </c:pt>
                <c:pt idx="12" formatCode="#,##0.00">
                  <c:v>1.601</c:v>
                </c:pt>
                <c:pt idx="13" formatCode="#,##0.00">
                  <c:v>1.71</c:v>
                </c:pt>
                <c:pt idx="14" formatCode="#,##0.00">
                  <c:v>1.8540000000000001</c:v>
                </c:pt>
                <c:pt idx="15" formatCode="#,##0.00">
                  <c:v>1.95</c:v>
                </c:pt>
                <c:pt idx="16" formatCode="#,##0.00">
                  <c:v>2.073</c:v>
                </c:pt>
                <c:pt idx="17" formatCode="#,##0.00">
                  <c:v>1.8120000000000001</c:v>
                </c:pt>
                <c:pt idx="18" formatCode="#,##0.00">
                  <c:v>1.3420000000000001</c:v>
                </c:pt>
                <c:pt idx="19" formatCode="#,##0.00">
                  <c:v>0.9</c:v>
                </c:pt>
                <c:pt idx="20" formatCode="#,##0.00">
                  <c:v>0.55400000000000005</c:v>
                </c:pt>
                <c:pt idx="21" formatCode="#,##0.00">
                  <c:v>0.58599999999999997</c:v>
                </c:pt>
                <c:pt idx="22" formatCode="#,##0.00">
                  <c:v>0.61199999999999999</c:v>
                </c:pt>
                <c:pt idx="23" formatCode="#,##0.00">
                  <c:v>0.78400000000000003</c:v>
                </c:pt>
                <c:pt idx="24">
                  <c:v>0.93</c:v>
                </c:pt>
                <c:pt idx="25">
                  <c:v>1.024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509568"/>
        <c:axId val="98511104"/>
      </c:lineChart>
      <c:catAx>
        <c:axId val="9850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/>
          <a:lstStyle/>
          <a:p>
            <a:pPr>
              <a:defRPr sz="1400"/>
            </a:pPr>
            <a:endParaRPr lang="en-US"/>
          </a:p>
        </c:txPr>
        <c:crossAx val="98507392"/>
        <c:crosses val="autoZero"/>
        <c:auto val="1"/>
        <c:lblAlgn val="ctr"/>
        <c:lblOffset val="100"/>
        <c:noMultiLvlLbl val="0"/>
      </c:catAx>
      <c:valAx>
        <c:axId val="985073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 dirty="0" smtClean="0">
                    <a:latin typeface="+mn-lt"/>
                  </a:rPr>
                  <a:t>Units </a:t>
                </a:r>
                <a:r>
                  <a:rPr lang="en-US" sz="1400" dirty="0">
                    <a:latin typeface="+mn-lt"/>
                  </a:rPr>
                  <a:t>of </a:t>
                </a:r>
                <a:r>
                  <a:rPr lang="en-US" sz="1400" dirty="0" smtClean="0">
                    <a:latin typeface="+mn-lt"/>
                  </a:rPr>
                  <a:t>Existing Homes (Millions)</a:t>
                </a:r>
                <a:endParaRPr lang="en-US" sz="1400" dirty="0">
                  <a:latin typeface="+mn-lt"/>
                </a:endParaRPr>
              </a:p>
            </c:rich>
          </c:tx>
          <c:layout/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8505856"/>
        <c:crosses val="autoZero"/>
        <c:crossBetween val="between"/>
      </c:valAx>
      <c:catAx>
        <c:axId val="98509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8511104"/>
        <c:crosses val="autoZero"/>
        <c:auto val="1"/>
        <c:lblAlgn val="ctr"/>
        <c:lblOffset val="100"/>
        <c:noMultiLvlLbl val="0"/>
      </c:catAx>
      <c:valAx>
        <c:axId val="98511104"/>
        <c:scaling>
          <c:orientation val="minMax"/>
        </c:scaling>
        <c:delete val="0"/>
        <c:axPos val="r"/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8509568"/>
        <c:crosses val="max"/>
        <c:crossBetween val="between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26186151519195694"/>
          <c:y val="0.55240519504027519"/>
          <c:w val="0.39985968794800997"/>
          <c:h val="0.21355844249446193"/>
        </c:manualLayout>
      </c:layout>
      <c:overlay val="0"/>
      <c:spPr>
        <a:solidFill>
          <a:srgbClr val="FFFFFF"/>
        </a:solidFill>
        <a:ln>
          <a:solidFill>
            <a:prstClr val="black">
              <a:lumMod val="65000"/>
              <a:lumOff val="35000"/>
            </a:prstClr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54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housing units</c:v>
                </c:pt>
              </c:strCache>
            </c:strRef>
          </c:tx>
          <c:spPr>
            <a:ln w="34925">
              <a:solidFill>
                <a:schemeClr val="accent1">
                  <a:lumMod val="75000"/>
                </a:schemeClr>
              </a:solidFill>
            </a:ln>
          </c:spPr>
          <c:marker>
            <c:symbol val="square"/>
            <c:size val="6"/>
            <c:spPr>
              <a:solidFill>
                <a:schemeClr val="accent1">
                  <a:lumMod val="75000"/>
                </a:schemeClr>
              </a:solidFill>
              <a:ln>
                <a:solidFill>
                  <a:srgbClr val="4F81BD">
                    <a:lumMod val="75000"/>
                  </a:srgbClr>
                </a:solidFill>
              </a:ln>
            </c:spPr>
          </c:marker>
          <c:cat>
            <c:numRef>
              <c:f>Sheet1!$A$2:$A$15</c:f>
              <c:numCache>
                <c:formatCode>0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Sheet1!$B$2:$B$15</c:f>
              <c:numCache>
                <c:formatCode>#,##0</c:formatCode>
                <c:ptCount val="14"/>
                <c:pt idx="0">
                  <c:v>116914</c:v>
                </c:pt>
                <c:pt idx="1">
                  <c:v>118635</c:v>
                </c:pt>
                <c:pt idx="2">
                  <c:v>120350</c:v>
                </c:pt>
                <c:pt idx="3">
                  <c:v>122159</c:v>
                </c:pt>
                <c:pt idx="4">
                  <c:v>124096</c:v>
                </c:pt>
                <c:pt idx="5">
                  <c:v>126104</c:v>
                </c:pt>
                <c:pt idx="6">
                  <c:v>127991</c:v>
                </c:pt>
                <c:pt idx="7">
                  <c:v>129634</c:v>
                </c:pt>
                <c:pt idx="8">
                  <c:v>130797</c:v>
                </c:pt>
                <c:pt idx="9">
                  <c:v>131490</c:v>
                </c:pt>
                <c:pt idx="10">
                  <c:v>131892</c:v>
                </c:pt>
                <c:pt idx="11">
                  <c:v>132223</c:v>
                </c:pt>
                <c:pt idx="12">
                  <c:v>132573</c:v>
                </c:pt>
                <c:pt idx="13">
                  <c:v>132935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562816"/>
        <c:axId val="98564736"/>
      </c:lineChart>
      <c:catAx>
        <c:axId val="9856281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98564736"/>
        <c:crosses val="autoZero"/>
        <c:auto val="1"/>
        <c:lblAlgn val="ctr"/>
        <c:lblOffset val="100"/>
        <c:noMultiLvlLbl val="0"/>
      </c:catAx>
      <c:valAx>
        <c:axId val="98564736"/>
        <c:scaling>
          <c:orientation val="minMax"/>
          <c:min val="110000"/>
        </c:scaling>
        <c:delete val="0"/>
        <c:axPos val="l"/>
        <c:majorGridlines>
          <c:spPr>
            <a:ln>
              <a:solidFill>
                <a:schemeClr val="tx1">
                  <a:alpha val="62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 dirty="0"/>
                  <a:t>All Housing Units (in </a:t>
                </a:r>
                <a:r>
                  <a:rPr lang="en-US" b="0" dirty="0" smtClean="0"/>
                  <a:t>millions)</a:t>
                </a:r>
                <a:endParaRPr lang="en-US" b="0" dirty="0"/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98562816"/>
        <c:crosses val="autoZero"/>
        <c:crossBetween val="between"/>
        <c:dispUnits>
          <c:builtInUnit val="thousands"/>
        </c:dispUnits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07075202556202"/>
          <c:y val="4.9960875984251973E-2"/>
          <c:w val="0.76511126326600465"/>
          <c:h val="0.81896669678585254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Mortgage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cat>
            <c:strRef>
              <c:f>Sheet1!$A$2:$A$47</c:f>
              <c:strCache>
                <c:ptCount val="45"/>
                <c:pt idx="0">
                  <c:v>2003</c:v>
                </c:pt>
                <c:pt idx="4">
                  <c:v>2004</c:v>
                </c:pt>
                <c:pt idx="8">
                  <c:v>2005</c:v>
                </c:pt>
                <c:pt idx="12">
                  <c:v>2006</c:v>
                </c:pt>
                <c:pt idx="16">
                  <c:v>2007</c:v>
                </c:pt>
                <c:pt idx="20">
                  <c:v>2008</c:v>
                </c:pt>
                <c:pt idx="24">
                  <c:v>2009</c:v>
                </c:pt>
                <c:pt idx="28">
                  <c:v>2010</c:v>
                </c:pt>
                <c:pt idx="32">
                  <c:v>2011</c:v>
                </c:pt>
                <c:pt idx="36">
                  <c:v>2012</c:v>
                </c:pt>
                <c:pt idx="40">
                  <c:v>2013</c:v>
                </c:pt>
                <c:pt idx="44">
                  <c:v>2014</c:v>
                </c:pt>
              </c:strCache>
            </c:strRef>
          </c:cat>
          <c:val>
            <c:numRef>
              <c:f>Sheet1!$B$2:$B$47</c:f>
              <c:numCache>
                <c:formatCode>0.000</c:formatCode>
                <c:ptCount val="46"/>
                <c:pt idx="0">
                  <c:v>4.9420000000000002</c:v>
                </c:pt>
                <c:pt idx="1">
                  <c:v>5.08</c:v>
                </c:pt>
                <c:pt idx="2">
                  <c:v>5.1829999999999998</c:v>
                </c:pt>
                <c:pt idx="3">
                  <c:v>5.66</c:v>
                </c:pt>
                <c:pt idx="4">
                  <c:v>5.84</c:v>
                </c:pt>
                <c:pt idx="5">
                  <c:v>5.9669999999999996</c:v>
                </c:pt>
                <c:pt idx="6">
                  <c:v>6.21</c:v>
                </c:pt>
                <c:pt idx="7">
                  <c:v>6.36</c:v>
                </c:pt>
                <c:pt idx="8">
                  <c:v>6.5119999999999996</c:v>
                </c:pt>
                <c:pt idx="9">
                  <c:v>6.6959999999999997</c:v>
                </c:pt>
                <c:pt idx="10">
                  <c:v>6.9059999999999997</c:v>
                </c:pt>
                <c:pt idx="11">
                  <c:v>7.1020000000000003</c:v>
                </c:pt>
                <c:pt idx="12">
                  <c:v>7.4359999999999999</c:v>
                </c:pt>
                <c:pt idx="13">
                  <c:v>7.76</c:v>
                </c:pt>
                <c:pt idx="14">
                  <c:v>8.0449999999999999</c:v>
                </c:pt>
                <c:pt idx="15">
                  <c:v>8.234</c:v>
                </c:pt>
                <c:pt idx="16">
                  <c:v>8.4220000000000006</c:v>
                </c:pt>
                <c:pt idx="17">
                  <c:v>8.7059999999999995</c:v>
                </c:pt>
                <c:pt idx="18">
                  <c:v>8.9250000000000007</c:v>
                </c:pt>
                <c:pt idx="19">
                  <c:v>9.1010000000000009</c:v>
                </c:pt>
                <c:pt idx="20">
                  <c:v>9.234</c:v>
                </c:pt>
                <c:pt idx="21">
                  <c:v>9.2729999999999997</c:v>
                </c:pt>
                <c:pt idx="22">
                  <c:v>9.2940000000000005</c:v>
                </c:pt>
                <c:pt idx="23">
                  <c:v>9.2569999999999997</c:v>
                </c:pt>
                <c:pt idx="24">
                  <c:v>9.1349999999999998</c:v>
                </c:pt>
                <c:pt idx="25">
                  <c:v>9.0630000000000006</c:v>
                </c:pt>
                <c:pt idx="26">
                  <c:v>8.9440000000000008</c:v>
                </c:pt>
                <c:pt idx="27">
                  <c:v>8.843</c:v>
                </c:pt>
                <c:pt idx="28">
                  <c:v>8.8339999999999996</c:v>
                </c:pt>
                <c:pt idx="29">
                  <c:v>8.7029999999999994</c:v>
                </c:pt>
                <c:pt idx="30">
                  <c:v>8.609</c:v>
                </c:pt>
                <c:pt idx="31">
                  <c:v>8.452</c:v>
                </c:pt>
                <c:pt idx="32">
                  <c:v>8.5440000000000005</c:v>
                </c:pt>
                <c:pt idx="33">
                  <c:v>8.516</c:v>
                </c:pt>
                <c:pt idx="34">
                  <c:v>8.4019999999999992</c:v>
                </c:pt>
                <c:pt idx="35">
                  <c:v>8.2680000000000007</c:v>
                </c:pt>
                <c:pt idx="36">
                  <c:v>8.1869999999999994</c:v>
                </c:pt>
                <c:pt idx="37">
                  <c:v>8.1470000000000002</c:v>
                </c:pt>
                <c:pt idx="38">
                  <c:v>8.0280000000000005</c:v>
                </c:pt>
                <c:pt idx="39">
                  <c:v>8.0329999999999995</c:v>
                </c:pt>
                <c:pt idx="40">
                  <c:v>7.9320000000000004</c:v>
                </c:pt>
                <c:pt idx="41">
                  <c:v>7.8410000000000002</c:v>
                </c:pt>
                <c:pt idx="42">
                  <c:v>7.8970000000000002</c:v>
                </c:pt>
                <c:pt idx="43">
                  <c:v>8.0489999999999995</c:v>
                </c:pt>
                <c:pt idx="44">
                  <c:v>8.1649999999999991</c:v>
                </c:pt>
                <c:pt idx="45">
                  <c:v>8.0960000000000001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prstDash val="dash"/>
            </a:ln>
          </c:spPr>
          <c:cat>
            <c:strRef>
              <c:f>Sheet1!$A$2:$A$47</c:f>
              <c:strCache>
                <c:ptCount val="45"/>
                <c:pt idx="0">
                  <c:v>2003</c:v>
                </c:pt>
                <c:pt idx="4">
                  <c:v>2004</c:v>
                </c:pt>
                <c:pt idx="8">
                  <c:v>2005</c:v>
                </c:pt>
                <c:pt idx="12">
                  <c:v>2006</c:v>
                </c:pt>
                <c:pt idx="16">
                  <c:v>2007</c:v>
                </c:pt>
                <c:pt idx="20">
                  <c:v>2008</c:v>
                </c:pt>
                <c:pt idx="24">
                  <c:v>2009</c:v>
                </c:pt>
                <c:pt idx="28">
                  <c:v>2010</c:v>
                </c:pt>
                <c:pt idx="32">
                  <c:v>2011</c:v>
                </c:pt>
                <c:pt idx="36">
                  <c:v>2012</c:v>
                </c:pt>
                <c:pt idx="40">
                  <c:v>2013</c:v>
                </c:pt>
                <c:pt idx="44">
                  <c:v>2014</c:v>
                </c:pt>
              </c:strCache>
            </c:strRef>
          </c:cat>
          <c:val>
            <c:numRef>
              <c:f>Sheet1!$C$2:$C$47</c:f>
              <c:numCache>
                <c:formatCode>0.000</c:formatCode>
                <c:ptCount val="46"/>
                <c:pt idx="0">
                  <c:v>0.2407</c:v>
                </c:pt>
                <c:pt idx="1">
                  <c:v>0.2429</c:v>
                </c:pt>
                <c:pt idx="2">
                  <c:v>0.24879999999999999</c:v>
                </c:pt>
                <c:pt idx="3">
                  <c:v>0.25290000000000001</c:v>
                </c:pt>
                <c:pt idx="4">
                  <c:v>0.25979999999999998</c:v>
                </c:pt>
                <c:pt idx="5">
                  <c:v>0.26290000000000002</c:v>
                </c:pt>
                <c:pt idx="6">
                  <c:v>0.33</c:v>
                </c:pt>
                <c:pt idx="7">
                  <c:v>0.34570000000000001</c:v>
                </c:pt>
                <c:pt idx="8">
                  <c:v>0.36359999999999998</c:v>
                </c:pt>
                <c:pt idx="9">
                  <c:v>0.37440000000000001</c:v>
                </c:pt>
                <c:pt idx="10">
                  <c:v>0.37769999999999998</c:v>
                </c:pt>
                <c:pt idx="11">
                  <c:v>0.39169999999999999</c:v>
                </c:pt>
                <c:pt idx="12">
                  <c:v>0.4345</c:v>
                </c:pt>
                <c:pt idx="13">
                  <c:v>0.43890000000000001</c:v>
                </c:pt>
                <c:pt idx="14">
                  <c:v>0.44669999999999999</c:v>
                </c:pt>
                <c:pt idx="15">
                  <c:v>0.48159999999999997</c:v>
                </c:pt>
                <c:pt idx="16">
                  <c:v>0.50639999999999996</c:v>
                </c:pt>
                <c:pt idx="17">
                  <c:v>0.51400000000000001</c:v>
                </c:pt>
                <c:pt idx="18">
                  <c:v>0.52850039999999998</c:v>
                </c:pt>
                <c:pt idx="19">
                  <c:v>0.54749999999999999</c:v>
                </c:pt>
                <c:pt idx="20">
                  <c:v>0.57920000000000005</c:v>
                </c:pt>
                <c:pt idx="21">
                  <c:v>0.58630000000000004</c:v>
                </c:pt>
                <c:pt idx="22">
                  <c:v>0.6109</c:v>
                </c:pt>
                <c:pt idx="23">
                  <c:v>0.63929999999999998</c:v>
                </c:pt>
                <c:pt idx="24">
                  <c:v>0.66279999999999994</c:v>
                </c:pt>
                <c:pt idx="25">
                  <c:v>0.6754</c:v>
                </c:pt>
                <c:pt idx="26">
                  <c:v>0.69450000000000001</c:v>
                </c:pt>
                <c:pt idx="27">
                  <c:v>0.72130000000000005</c:v>
                </c:pt>
                <c:pt idx="28">
                  <c:v>0.75780000000000003</c:v>
                </c:pt>
                <c:pt idx="29">
                  <c:v>0.76170000000000004</c:v>
                </c:pt>
                <c:pt idx="30">
                  <c:v>0.7782</c:v>
                </c:pt>
                <c:pt idx="31">
                  <c:v>0.81179999999999997</c:v>
                </c:pt>
                <c:pt idx="32">
                  <c:v>0.83919999999999995</c:v>
                </c:pt>
                <c:pt idx="33">
                  <c:v>0.85140000000000005</c:v>
                </c:pt>
                <c:pt idx="34">
                  <c:v>0.87019999999999997</c:v>
                </c:pt>
                <c:pt idx="35">
                  <c:v>0.87360000000000004</c:v>
                </c:pt>
                <c:pt idx="36">
                  <c:v>0.90365613</c:v>
                </c:pt>
                <c:pt idx="37">
                  <c:v>0.91400000000000003</c:v>
                </c:pt>
                <c:pt idx="38">
                  <c:v>0.95599999999999996</c:v>
                </c:pt>
                <c:pt idx="39">
                  <c:v>0.96599999999999997</c:v>
                </c:pt>
                <c:pt idx="40">
                  <c:v>0.98599999999999999</c:v>
                </c:pt>
                <c:pt idx="41">
                  <c:v>0.99399999999999999</c:v>
                </c:pt>
                <c:pt idx="42">
                  <c:v>1.0269999999999999</c:v>
                </c:pt>
                <c:pt idx="43">
                  <c:v>1.08</c:v>
                </c:pt>
                <c:pt idx="44">
                  <c:v>1.111</c:v>
                </c:pt>
                <c:pt idx="45">
                  <c:v>1.1180000000000001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Sheet1!$A$2:$A$47</c:f>
              <c:strCache>
                <c:ptCount val="45"/>
                <c:pt idx="0">
                  <c:v>2003</c:v>
                </c:pt>
                <c:pt idx="4">
                  <c:v>2004</c:v>
                </c:pt>
                <c:pt idx="8">
                  <c:v>2005</c:v>
                </c:pt>
                <c:pt idx="12">
                  <c:v>2006</c:v>
                </c:pt>
                <c:pt idx="16">
                  <c:v>2007</c:v>
                </c:pt>
                <c:pt idx="20">
                  <c:v>2008</c:v>
                </c:pt>
                <c:pt idx="24">
                  <c:v>2009</c:v>
                </c:pt>
                <c:pt idx="28">
                  <c:v>2010</c:v>
                </c:pt>
                <c:pt idx="32">
                  <c:v>2011</c:v>
                </c:pt>
                <c:pt idx="36">
                  <c:v>2012</c:v>
                </c:pt>
                <c:pt idx="40">
                  <c:v>2013</c:v>
                </c:pt>
                <c:pt idx="44">
                  <c:v>2014</c:v>
                </c:pt>
              </c:strCache>
            </c:strRef>
          </c:cat>
          <c:val>
            <c:numRef>
              <c:f>Sheet1!$D$2:$D$47</c:f>
              <c:numCache>
                <c:formatCode>0.0</c:formatCode>
                <c:ptCount val="46"/>
                <c:pt idx="0">
                  <c:v>2.0486</c:v>
                </c:pt>
                <c:pt idx="1">
                  <c:v>2.0609999999999999</c:v>
                </c:pt>
                <c:pt idx="2">
                  <c:v>2.1233</c:v>
                </c:pt>
                <c:pt idx="3">
                  <c:v>2.1526000000000001</c:v>
                </c:pt>
                <c:pt idx="4">
                  <c:v>2.1894999999999998</c:v>
                </c:pt>
                <c:pt idx="5">
                  <c:v>2.2300999999999997</c:v>
                </c:pt>
                <c:pt idx="6">
                  <c:v>2.2930000000000001</c:v>
                </c:pt>
                <c:pt idx="7">
                  <c:v>2.3358999999999996</c:v>
                </c:pt>
                <c:pt idx="8">
                  <c:v>2.3310999999999997</c:v>
                </c:pt>
                <c:pt idx="9">
                  <c:v>2.4214000000000002</c:v>
                </c:pt>
                <c:pt idx="10">
                  <c:v>2.5084</c:v>
                </c:pt>
                <c:pt idx="11">
                  <c:v>2.5084999999999997</c:v>
                </c:pt>
                <c:pt idx="12">
                  <c:v>2.5112999999999999</c:v>
                </c:pt>
                <c:pt idx="13">
                  <c:v>2.5482</c:v>
                </c:pt>
                <c:pt idx="14" formatCode="General">
                  <c:v>2.6196999999999999</c:v>
                </c:pt>
                <c:pt idx="15" formatCode="General">
                  <c:v>2.5976999999999997</c:v>
                </c:pt>
                <c:pt idx="16" formatCode="General">
                  <c:v>2.5669000000000004</c:v>
                </c:pt>
                <c:pt idx="17" formatCode="General">
                  <c:v>2.6298000000000004</c:v>
                </c:pt>
                <c:pt idx="18" formatCode="General">
                  <c:v>2.6789999999999998</c:v>
                </c:pt>
                <c:pt idx="19" formatCode="General">
                  <c:v>2.7231000000000001</c:v>
                </c:pt>
                <c:pt idx="20" formatCode="General">
                  <c:v>2.7233000000000001</c:v>
                </c:pt>
                <c:pt idx="21" formatCode="General">
                  <c:v>2.7397999999999998</c:v>
                </c:pt>
                <c:pt idx="22" formatCode="General">
                  <c:v>2.7705000000000002</c:v>
                </c:pt>
                <c:pt idx="23" formatCode="General">
                  <c:v>2.7736000000000001</c:v>
                </c:pt>
                <c:pt idx="24" formatCode="General">
                  <c:v>2.7317999999999998</c:v>
                </c:pt>
                <c:pt idx="25" formatCode="General">
                  <c:v>2.6687999999999996</c:v>
                </c:pt>
                <c:pt idx="26" formatCode="General">
                  <c:v>2.6405000000000003</c:v>
                </c:pt>
                <c:pt idx="27" formatCode="General">
                  <c:v>2.6017999999999999</c:v>
                </c:pt>
                <c:pt idx="28" formatCode="General">
                  <c:v>2.5251000000000001</c:v>
                </c:pt>
                <c:pt idx="29" formatCode="General">
                  <c:v>2.4782999999999999</c:v>
                </c:pt>
                <c:pt idx="30" formatCode="General">
                  <c:v>2.4572000000000003</c:v>
                </c:pt>
                <c:pt idx="31" formatCode="General">
                  <c:v>2.4494000000000002</c:v>
                </c:pt>
                <c:pt idx="32" formatCode="General">
                  <c:v>2.3712</c:v>
                </c:pt>
                <c:pt idx="33" formatCode="General">
                  <c:v>2.3620999999999999</c:v>
                </c:pt>
                <c:pt idx="34" formatCode="General">
                  <c:v>2.3890000000000002</c:v>
                </c:pt>
                <c:pt idx="35" formatCode="General">
                  <c:v>2.3952</c:v>
                </c:pt>
                <c:pt idx="36" formatCode="General">
                  <c:v>2.3456000000000001</c:v>
                </c:pt>
                <c:pt idx="37" formatCode="General">
                  <c:v>2.323</c:v>
                </c:pt>
                <c:pt idx="38" formatCode="General">
                  <c:v>2.3260000000000001</c:v>
                </c:pt>
                <c:pt idx="39" formatCode="General">
                  <c:v>2.3420000000000005</c:v>
                </c:pt>
                <c:pt idx="40" formatCode="General">
                  <c:v>2.3130000000000002</c:v>
                </c:pt>
                <c:pt idx="41" formatCode="General">
                  <c:v>2.3180000000000001</c:v>
                </c:pt>
                <c:pt idx="42" formatCode="General">
                  <c:v>2.3559999999999999</c:v>
                </c:pt>
                <c:pt idx="43" formatCode="General">
                  <c:v>2.3920000000000003</c:v>
                </c:pt>
                <c:pt idx="44" formatCode="General">
                  <c:v>2.3740000000000001</c:v>
                </c:pt>
                <c:pt idx="45" formatCode="General">
                  <c:v>2.4180000000000001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589184"/>
        <c:axId val="102590720"/>
      </c:areaChart>
      <c:catAx>
        <c:axId val="102589184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low"/>
        <c:txPr>
          <a:bodyPr rot="0"/>
          <a:lstStyle/>
          <a:p>
            <a:pPr>
              <a:defRPr sz="1200"/>
            </a:pPr>
            <a:endParaRPr lang="en-US"/>
          </a:p>
        </c:txPr>
        <c:crossAx val="102590720"/>
        <c:crosses val="autoZero"/>
        <c:auto val="1"/>
        <c:lblAlgn val="ctr"/>
        <c:lblOffset val="100"/>
        <c:noMultiLvlLbl val="0"/>
      </c:catAx>
      <c:valAx>
        <c:axId val="102590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0" i="0" u="none" strike="noStrike" kern="1200" baseline="0">
                    <a:solidFill>
                      <a:srgbClr val="000000"/>
                    </a:solidFill>
                    <a:latin typeface="+mn-lt"/>
                    <a:ea typeface="Calibri"/>
                    <a:cs typeface="Arial" pitchFamily="34" charset="0"/>
                  </a:defRPr>
                </a:pPr>
                <a:r>
                  <a:rPr lang="en-US" sz="1200" b="0" i="0" baseline="0" dirty="0" smtClean="0">
                    <a:effectLst/>
                  </a:rPr>
                  <a:t>Trillions of Dollars</a:t>
                </a:r>
                <a:endParaRPr lang="en-US" sz="1200" dirty="0" smtClean="0">
                  <a:effectLst/>
                </a:endParaRPr>
              </a:p>
            </c:rich>
          </c:tx>
          <c:layout>
            <c:manualLayout>
              <c:xMode val="edge"/>
              <c:yMode val="edge"/>
              <c:x val="7.0092434097911674E-2"/>
              <c:y val="0.31382513661202188"/>
            </c:manualLayout>
          </c:layout>
          <c:overlay val="0"/>
        </c:title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2589184"/>
        <c:crosses val="autoZero"/>
        <c:crossBetween val="midCat"/>
      </c:valAx>
      <c:spPr>
        <a:noFill/>
        <a:ln w="25381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46041937692571044"/>
          <c:y val="0.42509530570973708"/>
          <c:w val="0.23536266118909049"/>
          <c:h val="0.26400972419431179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7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512201177555469"/>
          <c:y val="4.486139192918754E-2"/>
          <c:w val="0.84057636376533829"/>
          <c:h val="0.7888120163598355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Business to Business (B2B)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2236.1999999999998</c:v>
                </c:pt>
                <c:pt idx="1">
                  <c:v>2604.5</c:v>
                </c:pt>
                <c:pt idx="2">
                  <c:v>2910.1000000000004</c:v>
                </c:pt>
                <c:pt idx="3">
                  <c:v>2591.1999999999998</c:v>
                </c:pt>
                <c:pt idx="4">
                  <c:v>2834.7</c:v>
                </c:pt>
                <c:pt idx="5">
                  <c:v>3176.6</c:v>
                </c:pt>
                <c:pt idx="6">
                  <c:v>3467.8</c:v>
                </c:pt>
                <c:pt idx="7">
                  <c:v>3845.3</c:v>
                </c:pt>
                <c:pt idx="8">
                  <c:v>4447.3</c:v>
                </c:pt>
                <c:pt idx="9">
                  <c:v>5159.2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Business to Consumer (B2C)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225.3</c:v>
                </c:pt>
                <c:pt idx="1">
                  <c:v>269.7</c:v>
                </c:pt>
                <c:pt idx="2">
                  <c:v>291.89999999999969</c:v>
                </c:pt>
                <c:pt idx="3">
                  <c:v>298.2</c:v>
                </c:pt>
                <c:pt idx="4">
                  <c:v>325.5</c:v>
                </c:pt>
                <c:pt idx="5">
                  <c:v>364.8</c:v>
                </c:pt>
                <c:pt idx="6">
                  <c:v>398.2</c:v>
                </c:pt>
                <c:pt idx="7">
                  <c:v>441.5</c:v>
                </c:pt>
                <c:pt idx="8">
                  <c:v>510.7</c:v>
                </c:pt>
                <c:pt idx="9">
                  <c:v>592.4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2664448"/>
        <c:axId val="102666240"/>
      </c:barChart>
      <c:catAx>
        <c:axId val="10266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2666240"/>
        <c:crosses val="autoZero"/>
        <c:auto val="1"/>
        <c:lblAlgn val="ctr"/>
        <c:lblOffset val="100"/>
        <c:noMultiLvlLbl val="0"/>
      </c:catAx>
      <c:valAx>
        <c:axId val="102666240"/>
        <c:scaling>
          <c:orientation val="minMax"/>
          <c:max val="6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 smtClean="0"/>
                  <a:t>Billions</a:t>
                </a:r>
                <a:endParaRPr lang="en-US" sz="1400" dirty="0"/>
              </a:p>
            </c:rich>
          </c:tx>
          <c:layout/>
          <c:overlay val="0"/>
        </c:title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2664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684796344901344"/>
          <c:y val="8.3274874319564707E-2"/>
          <c:w val="0.32568047049674503"/>
          <c:h val="0.12862279254160938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Sheet1!$A$2:$A$102</c:f>
              <c:strCache>
                <c:ptCount val="101"/>
                <c:pt idx="0">
                  <c:v>89Q1</c:v>
                </c:pt>
                <c:pt idx="1">
                  <c:v>89Q2</c:v>
                </c:pt>
                <c:pt idx="2">
                  <c:v>89Q3</c:v>
                </c:pt>
                <c:pt idx="3">
                  <c:v>89Q4</c:v>
                </c:pt>
                <c:pt idx="4">
                  <c:v>90Q1</c:v>
                </c:pt>
                <c:pt idx="5">
                  <c:v>90Q2</c:v>
                </c:pt>
                <c:pt idx="6">
                  <c:v>90Q3</c:v>
                </c:pt>
                <c:pt idx="7">
                  <c:v>90Q4</c:v>
                </c:pt>
                <c:pt idx="8">
                  <c:v>91Q1</c:v>
                </c:pt>
                <c:pt idx="9">
                  <c:v>91Q2</c:v>
                </c:pt>
                <c:pt idx="10">
                  <c:v>91Q3</c:v>
                </c:pt>
                <c:pt idx="11">
                  <c:v>91Q4</c:v>
                </c:pt>
                <c:pt idx="12">
                  <c:v>92Q1</c:v>
                </c:pt>
                <c:pt idx="13">
                  <c:v>92Q2</c:v>
                </c:pt>
                <c:pt idx="14">
                  <c:v>92Q3</c:v>
                </c:pt>
                <c:pt idx="15">
                  <c:v>92Q4</c:v>
                </c:pt>
                <c:pt idx="16">
                  <c:v>93Q1</c:v>
                </c:pt>
                <c:pt idx="17">
                  <c:v>93Q2</c:v>
                </c:pt>
                <c:pt idx="18">
                  <c:v>93Q3</c:v>
                </c:pt>
                <c:pt idx="19">
                  <c:v>93Q4</c:v>
                </c:pt>
                <c:pt idx="20">
                  <c:v>94Q1</c:v>
                </c:pt>
                <c:pt idx="21">
                  <c:v>94Q2</c:v>
                </c:pt>
                <c:pt idx="22">
                  <c:v>94Q3</c:v>
                </c:pt>
                <c:pt idx="23">
                  <c:v>94Q4</c:v>
                </c:pt>
                <c:pt idx="24">
                  <c:v>95Q1</c:v>
                </c:pt>
                <c:pt idx="25">
                  <c:v>95Q2</c:v>
                </c:pt>
                <c:pt idx="26">
                  <c:v>95Q3</c:v>
                </c:pt>
                <c:pt idx="27">
                  <c:v>95Q4</c:v>
                </c:pt>
                <c:pt idx="28">
                  <c:v>96Q1</c:v>
                </c:pt>
                <c:pt idx="29">
                  <c:v>96Q2</c:v>
                </c:pt>
                <c:pt idx="30">
                  <c:v>96Q3</c:v>
                </c:pt>
                <c:pt idx="31">
                  <c:v>96Q4</c:v>
                </c:pt>
                <c:pt idx="32">
                  <c:v>97Q1</c:v>
                </c:pt>
                <c:pt idx="33">
                  <c:v>97Q2</c:v>
                </c:pt>
                <c:pt idx="34">
                  <c:v>97Q3</c:v>
                </c:pt>
                <c:pt idx="35">
                  <c:v>97Q4</c:v>
                </c:pt>
                <c:pt idx="36">
                  <c:v>98Q1</c:v>
                </c:pt>
                <c:pt idx="37">
                  <c:v>98Q2</c:v>
                </c:pt>
                <c:pt idx="38">
                  <c:v>98Q3</c:v>
                </c:pt>
                <c:pt idx="39">
                  <c:v>98Q4</c:v>
                </c:pt>
                <c:pt idx="40">
                  <c:v>99Q1</c:v>
                </c:pt>
                <c:pt idx="41">
                  <c:v>99Q2</c:v>
                </c:pt>
                <c:pt idx="42">
                  <c:v>99Q3</c:v>
                </c:pt>
                <c:pt idx="43">
                  <c:v>99Q4</c:v>
                </c:pt>
                <c:pt idx="44">
                  <c:v>00Q1</c:v>
                </c:pt>
                <c:pt idx="45">
                  <c:v>00Q2</c:v>
                </c:pt>
                <c:pt idx="46">
                  <c:v>00Q3</c:v>
                </c:pt>
                <c:pt idx="47">
                  <c:v>00Q4</c:v>
                </c:pt>
                <c:pt idx="48">
                  <c:v>01Q1</c:v>
                </c:pt>
                <c:pt idx="49">
                  <c:v>01Q2</c:v>
                </c:pt>
                <c:pt idx="50">
                  <c:v>01Q3</c:v>
                </c:pt>
                <c:pt idx="51">
                  <c:v>01Q4</c:v>
                </c:pt>
                <c:pt idx="52">
                  <c:v>02Q1</c:v>
                </c:pt>
                <c:pt idx="53">
                  <c:v>02Q2</c:v>
                </c:pt>
                <c:pt idx="54">
                  <c:v>02Q3</c:v>
                </c:pt>
                <c:pt idx="55">
                  <c:v>02Q4</c:v>
                </c:pt>
                <c:pt idx="56">
                  <c:v>03Q1</c:v>
                </c:pt>
                <c:pt idx="57">
                  <c:v>03Q2</c:v>
                </c:pt>
                <c:pt idx="58">
                  <c:v>03Q3</c:v>
                </c:pt>
                <c:pt idx="59">
                  <c:v>03Q4</c:v>
                </c:pt>
                <c:pt idx="60">
                  <c:v>04Q1</c:v>
                </c:pt>
                <c:pt idx="61">
                  <c:v>04Q2</c:v>
                </c:pt>
                <c:pt idx="62">
                  <c:v>04Q3</c:v>
                </c:pt>
                <c:pt idx="63">
                  <c:v>04Q4</c:v>
                </c:pt>
                <c:pt idx="64">
                  <c:v>05Q1</c:v>
                </c:pt>
                <c:pt idx="65">
                  <c:v>05Q2</c:v>
                </c:pt>
                <c:pt idx="66">
                  <c:v>05Q3</c:v>
                </c:pt>
                <c:pt idx="67">
                  <c:v>05Q4</c:v>
                </c:pt>
                <c:pt idx="68">
                  <c:v>06Q1</c:v>
                </c:pt>
                <c:pt idx="69">
                  <c:v>06Q2</c:v>
                </c:pt>
                <c:pt idx="70">
                  <c:v>06Q3</c:v>
                </c:pt>
                <c:pt idx="71">
                  <c:v>06Q4</c:v>
                </c:pt>
                <c:pt idx="72">
                  <c:v>07Q1</c:v>
                </c:pt>
                <c:pt idx="73">
                  <c:v>07Q2</c:v>
                </c:pt>
                <c:pt idx="74">
                  <c:v>07Q3</c:v>
                </c:pt>
                <c:pt idx="75">
                  <c:v>07Q4</c:v>
                </c:pt>
                <c:pt idx="76">
                  <c:v>08Q1</c:v>
                </c:pt>
                <c:pt idx="77">
                  <c:v>08Q2</c:v>
                </c:pt>
                <c:pt idx="78">
                  <c:v>08Q3</c:v>
                </c:pt>
                <c:pt idx="79">
                  <c:v>08Q4</c:v>
                </c:pt>
                <c:pt idx="80">
                  <c:v>09Q1</c:v>
                </c:pt>
                <c:pt idx="81">
                  <c:v>09Q2</c:v>
                </c:pt>
                <c:pt idx="82">
                  <c:v>09Q3</c:v>
                </c:pt>
                <c:pt idx="83">
                  <c:v>09Q4</c:v>
                </c:pt>
                <c:pt idx="84">
                  <c:v>10Q1</c:v>
                </c:pt>
                <c:pt idx="85">
                  <c:v>10Q2</c:v>
                </c:pt>
                <c:pt idx="86">
                  <c:v>10Q3</c:v>
                </c:pt>
                <c:pt idx="87">
                  <c:v>10Q4</c:v>
                </c:pt>
                <c:pt idx="88">
                  <c:v>11Q1</c:v>
                </c:pt>
                <c:pt idx="89">
                  <c:v>11Q2</c:v>
                </c:pt>
                <c:pt idx="90">
                  <c:v>11Q3</c:v>
                </c:pt>
                <c:pt idx="91">
                  <c:v>11Q4</c:v>
                </c:pt>
                <c:pt idx="92">
                  <c:v>12Q1</c:v>
                </c:pt>
                <c:pt idx="93">
                  <c:v>12Q2</c:v>
                </c:pt>
                <c:pt idx="94">
                  <c:v>12Q3</c:v>
                </c:pt>
                <c:pt idx="95">
                  <c:v>12Q4</c:v>
                </c:pt>
                <c:pt idx="96">
                  <c:v>13Q1</c:v>
                </c:pt>
                <c:pt idx="97">
                  <c:v>13Q2</c:v>
                </c:pt>
                <c:pt idx="98">
                  <c:v>13Q3</c:v>
                </c:pt>
                <c:pt idx="99">
                  <c:v>13Q4</c:v>
                </c:pt>
                <c:pt idx="100">
                  <c:v>14Q1</c:v>
                </c:pt>
              </c:strCache>
            </c:strRef>
          </c:cat>
          <c:val>
            <c:numRef>
              <c:f>Sheet1!$B$2:$B$102</c:f>
              <c:numCache>
                <c:formatCode>General</c:formatCode>
                <c:ptCount val="101"/>
                <c:pt idx="0">
                  <c:v>12.981901698559506</c:v>
                </c:pt>
                <c:pt idx="1">
                  <c:v>11.520426832649576</c:v>
                </c:pt>
                <c:pt idx="2">
                  <c:v>6.9846501744834422</c:v>
                </c:pt>
                <c:pt idx="3">
                  <c:v>-0.47988182989966433</c:v>
                </c:pt>
                <c:pt idx="4">
                  <c:v>1.5058896184893866</c:v>
                </c:pt>
                <c:pt idx="5">
                  <c:v>4.477869012466229</c:v>
                </c:pt>
                <c:pt idx="6" formatCode="@">
                  <c:v>2.8943106076950942</c:v>
                </c:pt>
                <c:pt idx="7">
                  <c:v>-6.448486032453471</c:v>
                </c:pt>
                <c:pt idx="8">
                  <c:v>-10.941534910611072</c:v>
                </c:pt>
                <c:pt idx="9">
                  <c:v>-11.332341553000758</c:v>
                </c:pt>
                <c:pt idx="10">
                  <c:v>-1.7753664527474844</c:v>
                </c:pt>
                <c:pt idx="11">
                  <c:v>6.2650607420459581</c:v>
                </c:pt>
                <c:pt idx="12">
                  <c:v>0.85896523930970581</c:v>
                </c:pt>
                <c:pt idx="13">
                  <c:v>7.0904537854059591</c:v>
                </c:pt>
                <c:pt idx="14">
                  <c:v>3.6456663320683536</c:v>
                </c:pt>
                <c:pt idx="15">
                  <c:v>14.518246656471856</c:v>
                </c:pt>
                <c:pt idx="16">
                  <c:v>10.368574324722179</c:v>
                </c:pt>
                <c:pt idx="17">
                  <c:v>9.5209427238286395</c:v>
                </c:pt>
                <c:pt idx="18">
                  <c:v>3.7381542186786909</c:v>
                </c:pt>
                <c:pt idx="19">
                  <c:v>6.3790766606802718</c:v>
                </c:pt>
                <c:pt idx="20">
                  <c:v>12.084724426827908</c:v>
                </c:pt>
                <c:pt idx="21">
                  <c:v>22.573845831735472</c:v>
                </c:pt>
                <c:pt idx="22">
                  <c:v>12.547923938854243</c:v>
                </c:pt>
                <c:pt idx="23">
                  <c:v>15.252532360088566</c:v>
                </c:pt>
                <c:pt idx="24">
                  <c:v>10.824179179090487</c:v>
                </c:pt>
                <c:pt idx="25">
                  <c:v>10.184399409700395</c:v>
                </c:pt>
                <c:pt idx="26">
                  <c:v>0.40264352016914362</c:v>
                </c:pt>
                <c:pt idx="27">
                  <c:v>0.12054444546403253</c:v>
                </c:pt>
                <c:pt idx="28">
                  <c:v>2.9907771211036716</c:v>
                </c:pt>
                <c:pt idx="29">
                  <c:v>10.829781037758334</c:v>
                </c:pt>
                <c:pt idx="30">
                  <c:v>14.175988240556103</c:v>
                </c:pt>
                <c:pt idx="31">
                  <c:v>13.388296801559241</c:v>
                </c:pt>
                <c:pt idx="32">
                  <c:v>11.736539137341762</c:v>
                </c:pt>
                <c:pt idx="33">
                  <c:v>12.571911960921668</c:v>
                </c:pt>
                <c:pt idx="34">
                  <c:v>14.569471108112619</c:v>
                </c:pt>
                <c:pt idx="35">
                  <c:v>10.840152446004204</c:v>
                </c:pt>
                <c:pt idx="36">
                  <c:v>9.7880112615591486</c:v>
                </c:pt>
                <c:pt idx="37">
                  <c:v>2.814027218598758</c:v>
                </c:pt>
                <c:pt idx="38">
                  <c:v>4.8088560610416664</c:v>
                </c:pt>
                <c:pt idx="39">
                  <c:v>3.5562360901393752</c:v>
                </c:pt>
                <c:pt idx="40">
                  <c:v>13.267875922599703</c:v>
                </c:pt>
                <c:pt idx="41">
                  <c:v>8.146753204125968</c:v>
                </c:pt>
                <c:pt idx="42">
                  <c:v>7.6332830880166069</c:v>
                </c:pt>
                <c:pt idx="43">
                  <c:v>7.4196417569825979</c:v>
                </c:pt>
                <c:pt idx="44">
                  <c:v>7.0665548537939493</c:v>
                </c:pt>
                <c:pt idx="45">
                  <c:v>15.217370066776482</c:v>
                </c:pt>
                <c:pt idx="46">
                  <c:v>8.0996710031640884</c:v>
                </c:pt>
                <c:pt idx="47">
                  <c:v>9.6081103895670381</c:v>
                </c:pt>
                <c:pt idx="48">
                  <c:v>-10.100376162975078</c:v>
                </c:pt>
                <c:pt idx="49">
                  <c:v>-10.037543155145112</c:v>
                </c:pt>
                <c:pt idx="50">
                  <c:v>-13.576310609661169</c:v>
                </c:pt>
                <c:pt idx="51">
                  <c:v>-12.902331804098798</c:v>
                </c:pt>
                <c:pt idx="52">
                  <c:v>-8.0465774852190979</c:v>
                </c:pt>
                <c:pt idx="53">
                  <c:v>-4.597426710569863</c:v>
                </c:pt>
                <c:pt idx="54">
                  <c:v>4.6428201590425822</c:v>
                </c:pt>
                <c:pt idx="55">
                  <c:v>-1.0546845425811746</c:v>
                </c:pt>
                <c:pt idx="56">
                  <c:v>-0.73223519579969087</c:v>
                </c:pt>
                <c:pt idx="57">
                  <c:v>-0.67424959886382974</c:v>
                </c:pt>
                <c:pt idx="58">
                  <c:v>4.3817814078719097</c:v>
                </c:pt>
                <c:pt idx="59">
                  <c:v>9.7662122052995635</c:v>
                </c:pt>
                <c:pt idx="60">
                  <c:v>9.1631009750624095</c:v>
                </c:pt>
                <c:pt idx="61">
                  <c:v>11.725320936901106</c:v>
                </c:pt>
                <c:pt idx="62">
                  <c:v>9.0861580340325219</c:v>
                </c:pt>
                <c:pt idx="63">
                  <c:v>13.92729245552875</c:v>
                </c:pt>
                <c:pt idx="64">
                  <c:v>13.554652916332021</c:v>
                </c:pt>
                <c:pt idx="65">
                  <c:v>7.3358386196950454</c:v>
                </c:pt>
                <c:pt idx="66">
                  <c:v>5.3889634872484882</c:v>
                </c:pt>
                <c:pt idx="67">
                  <c:v>7.5283848181160851</c:v>
                </c:pt>
                <c:pt idx="68">
                  <c:v>14.834334300853591</c:v>
                </c:pt>
                <c:pt idx="69">
                  <c:v>14.287514142214008</c:v>
                </c:pt>
                <c:pt idx="70">
                  <c:v>8.0515251637233831</c:v>
                </c:pt>
                <c:pt idx="71">
                  <c:v>2.5088287752360827</c:v>
                </c:pt>
                <c:pt idx="72">
                  <c:v>2.3448205441946479</c:v>
                </c:pt>
                <c:pt idx="73">
                  <c:v>5.1158726233027085</c:v>
                </c:pt>
                <c:pt idx="74">
                  <c:v>7.9540684794943584</c:v>
                </c:pt>
                <c:pt idx="75">
                  <c:v>5.8006600907171801</c:v>
                </c:pt>
                <c:pt idx="76">
                  <c:v>-0.60076998174813934</c:v>
                </c:pt>
                <c:pt idx="77">
                  <c:v>-2.8999223453057166</c:v>
                </c:pt>
                <c:pt idx="78">
                  <c:v>-4.7922479322764726</c:v>
                </c:pt>
                <c:pt idx="79">
                  <c:v>-12.469173023568858</c:v>
                </c:pt>
                <c:pt idx="80">
                  <c:v>-26.477889427863722</c:v>
                </c:pt>
                <c:pt idx="81">
                  <c:v>-33.568015369388682</c:v>
                </c:pt>
                <c:pt idx="82">
                  <c:v>-30.577646722142461</c:v>
                </c:pt>
                <c:pt idx="83">
                  <c:v>-2.2787841317262525</c:v>
                </c:pt>
                <c:pt idx="84">
                  <c:v>16.952920243969839</c:v>
                </c:pt>
                <c:pt idx="85">
                  <c:v>31.319418083614714</c:v>
                </c:pt>
                <c:pt idx="86">
                  <c:v>24.681578513270797</c:v>
                </c:pt>
                <c:pt idx="87">
                  <c:v>14.991120785183053</c:v>
                </c:pt>
                <c:pt idx="88">
                  <c:v>3.8092909183416124</c:v>
                </c:pt>
                <c:pt idx="89">
                  <c:v>1.7028945736852652</c:v>
                </c:pt>
                <c:pt idx="90">
                  <c:v>4.351978489820385</c:v>
                </c:pt>
                <c:pt idx="91">
                  <c:v>20.497514733150911</c:v>
                </c:pt>
                <c:pt idx="92">
                  <c:v>17.534396174500721</c:v>
                </c:pt>
                <c:pt idx="93">
                  <c:v>15.123315291460916</c:v>
                </c:pt>
                <c:pt idx="94">
                  <c:v>5.1510856298435659</c:v>
                </c:pt>
                <c:pt idx="95">
                  <c:v>0.50007505050226886</c:v>
                </c:pt>
                <c:pt idx="96">
                  <c:v>3.487163562374973</c:v>
                </c:pt>
                <c:pt idx="97">
                  <c:v>4.7788381103264221</c:v>
                </c:pt>
                <c:pt idx="98">
                  <c:v>12.437665346496839</c:v>
                </c:pt>
                <c:pt idx="99">
                  <c:v>11.756042332551008</c:v>
                </c:pt>
                <c:pt idx="100">
                  <c:v>4.1085917985489884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451840"/>
        <c:axId val="122453376"/>
      </c:lineChart>
      <c:catAx>
        <c:axId val="12245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200"/>
            </a:pPr>
            <a:endParaRPr lang="en-US"/>
          </a:p>
        </c:txPr>
        <c:crossAx val="122453376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122453376"/>
        <c:scaling>
          <c:orientation val="minMax"/>
        </c:scaling>
        <c:delete val="0"/>
        <c:axPos val="l"/>
        <c:majorGridlines>
          <c:spPr>
            <a:ln>
              <a:solidFill>
                <a:prstClr val="black">
                  <a:alpha val="2100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200">
                    <a:latin typeface="+mn-lt"/>
                  </a:rPr>
                  <a:t>Percent Change from Previous Quarter</a:t>
                </a:r>
              </a:p>
            </c:rich>
          </c:tx>
          <c:layout/>
          <c:overlay val="0"/>
        </c:title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2451840"/>
        <c:crosses val="autoZero"/>
        <c:crossBetween val="between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568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0.92956</cdr:x>
      <cdr:y>0.1789</cdr:y>
    </cdr:from>
    <cdr:to>
      <cdr:x>0.98639</cdr:x>
      <cdr:y>0.73944</cdr:y>
    </cdr:to>
    <cdr:sp macro="" textlink="">
      <cdr:nvSpPr>
        <cdr:cNvPr id="2" name="TextBox 1"/>
        <cdr:cNvSpPr txBox="1"/>
      </cdr:nvSpPr>
      <cdr:spPr>
        <a:xfrm xmlns:a="http://schemas.openxmlformats.org/drawingml/2006/main" rot="5400000">
          <a:off x="6816244" y="1718156"/>
          <a:ext cx="2387487" cy="475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 smtClean="0">
              <a:latin typeface="+mn-lt"/>
            </a:rPr>
            <a:t>Housing Starts (Millions)</a:t>
          </a:r>
          <a:endParaRPr lang="en-US" sz="1400" dirty="0">
            <a:latin typeface="+mn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0.85185</cdr:x>
      <cdr:y>0.18521</cdr:y>
    </cdr:from>
    <cdr:to>
      <cdr:x>1</cdr:x>
      <cdr:y>0.55563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72400" y="914400"/>
          <a:ext cx="1219200" cy="1828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0.1875</cdr:x>
      <cdr:y>0.49275</cdr:y>
    </cdr:from>
    <cdr:to>
      <cdr:x>0.25893</cdr:x>
      <cdr:y>0.55072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00200" y="2590800"/>
          <a:ext cx="609600" cy="3048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/>
            <a:t>WOMEN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0.74964</cdr:x>
      <cdr:y>0.69797</cdr:y>
    </cdr:from>
    <cdr:to>
      <cdr:x>0.82107</cdr:x>
      <cdr:y>0.75594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397752" y="3669792"/>
          <a:ext cx="609600" cy="3048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 smtClean="0"/>
            <a:t>WOMEN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0.46286</cdr:x>
      <cdr:y>0.4</cdr:y>
    </cdr:from>
    <cdr:to>
      <cdr:x>0.53429</cdr:x>
      <cdr:y>0.45797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950207" y="2103120"/>
          <a:ext cx="609600" cy="3048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 smtClean="0"/>
            <a:t>WOMEN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0.27071</cdr:x>
      <cdr:y>0.10203</cdr:y>
    </cdr:from>
    <cdr:to>
      <cdr:x>0.34214</cdr:x>
      <cdr:y>0.16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310384" y="536448"/>
          <a:ext cx="609600" cy="3048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 smtClean="0"/>
            <a:t>MEN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0.82321</cdr:x>
      <cdr:y>0.71478</cdr:y>
    </cdr:from>
    <cdr:to>
      <cdr:x>0.89464</cdr:x>
      <cdr:y>0.77275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025640" y="3758184"/>
          <a:ext cx="609600" cy="3048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 smtClean="0"/>
            <a:t>MEN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0.55179</cdr:x>
      <cdr:y>0.17855</cdr:y>
    </cdr:from>
    <cdr:to>
      <cdr:x>0.62321</cdr:x>
      <cdr:y>0.23652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709160" y="938784"/>
          <a:ext cx="609600" cy="3048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 smtClean="0"/>
            <a:t>MEN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CAE76-8E35-4811-AF92-E3A3E2AC392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6B420-455B-4929-A682-792A21FB8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72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32945-EF7F-4A0B-BBD7-32088A696E1D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163A7-18BD-405E-BDFA-A47D75C78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17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DO NOT USE 3-QTR SMOOTHING FOR GDP!!!!!!!</a:t>
            </a:r>
          </a:p>
          <a:p>
            <a:pPr eaLnBrk="1" hangingPunct="1"/>
            <a:r>
              <a:rPr lang="en-US" dirty="0" smtClean="0"/>
              <a:t>Real Chained 2009 dollars</a:t>
            </a:r>
          </a:p>
          <a:p>
            <a:pPr eaLnBrk="1" hangingPunct="1"/>
            <a:r>
              <a:rPr lang="en-US" dirty="0" smtClean="0"/>
              <a:t>Growth is calculated using SAAR. (((B/A)^4)-1)*100 – 3 quarter moving average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FRED GDPC1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273D5C-C2E1-4CC6-9631-A047EFBE2CD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Net Imports Exports</a:t>
            </a:r>
          </a:p>
          <a:p>
            <a:pPr eaLnBrk="1" hangingPunct="1"/>
            <a:r>
              <a:rPr lang="en-US" dirty="0" smtClean="0"/>
              <a:t>NETEXC96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EC7671-10FA-40B6-B368-0792E27D42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093058-46EA-45F2-9E66-6DB78324D3A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GI</a:t>
            </a:r>
            <a:r>
              <a:rPr lang="en-US" baseline="0" dirty="0" smtClean="0"/>
              <a:t> </a:t>
            </a:r>
            <a:r>
              <a:rPr lang="en-US" dirty="0" smtClean="0"/>
              <a:t>Chained Price Index, CPI.Q</a:t>
            </a:r>
          </a:p>
          <a:p>
            <a:pPr eaLnBrk="1" hangingPunct="1"/>
            <a:r>
              <a:rPr lang="en-US" dirty="0" smtClean="0"/>
              <a:t>FRED:</a:t>
            </a:r>
          </a:p>
          <a:p>
            <a:pPr eaLnBrk="1" hangingPunct="1"/>
            <a:r>
              <a:rPr lang="en-US" dirty="0" smtClean="0"/>
              <a:t>Federal Funds Rate</a:t>
            </a:r>
            <a:r>
              <a:rPr lang="en-US" baseline="0" dirty="0" smtClean="0"/>
              <a:t> FEDFUNDS</a:t>
            </a:r>
            <a:endParaRPr lang="en-US" dirty="0" smtClean="0"/>
          </a:p>
          <a:p>
            <a:pPr eaLnBrk="1" hangingPunct="1"/>
            <a:r>
              <a:rPr lang="en-US" dirty="0" smtClean="0"/>
              <a:t>CPIAUCSL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526AD2-314B-4FF7-9602-10DDE4E2815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Key Points: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We have returned to a growth rate similar to that of the 2000s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We continue to track overall job growth in the U.S.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Tennessee’s September unemployment rate dropped to 8.3% (as of Oct. 18).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Down from 8.5% in August; 9.1% for the same time last year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Lowest rate since June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The supplemental has a slide on unemployment reflecting the August rate.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Compared to the peak, TN unemployment has fallen at a rate faster than the U.S.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As of Sept. 15, 2012, our unemployment trust fund stood at $601,933,502.78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Tennessee has no outstanding obligation due to DOL for the Unemployment Trust Fund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u="sng" dirty="0" smtClean="0"/>
              <a:t>Supplemental(s):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Tennessee and U.S. Total Nonfarm Employment Indexed to Peak (Jan. 2008), (Economy tab - </a:t>
            </a:r>
            <a:r>
              <a:rPr lang="en-US" b="1" dirty="0" smtClean="0"/>
              <a:t>Pg. 3</a:t>
            </a:r>
            <a:r>
              <a:rPr lang="en-US" dirty="0" smtClean="0"/>
              <a:t>) </a:t>
            </a:r>
            <a:r>
              <a:rPr lang="en-US" i="1" dirty="0" smtClean="0"/>
              <a:t>Note: Updated data continues to show a leveling off compared to peak.</a:t>
            </a:r>
          </a:p>
          <a:p>
            <a:pPr lvl="1">
              <a:buFont typeface="Arial" pitchFamily="34" charset="0"/>
              <a:buChar char="•"/>
            </a:pPr>
            <a:r>
              <a:rPr lang="en-US" sz="800" i="1" dirty="0" smtClean="0"/>
              <a:t>Updated data (as of 10-17-2012) </a:t>
            </a:r>
            <a:r>
              <a:rPr lang="en-US" sz="800" i="1" u="sng" dirty="0" smtClean="0"/>
              <a:t>not</a:t>
            </a:r>
            <a:r>
              <a:rPr lang="en-US" sz="800" i="1" dirty="0" smtClean="0"/>
              <a:t> reflected in the supplemental slide (JR has an updated slide, if needed):</a:t>
            </a:r>
          </a:p>
          <a:p>
            <a:pPr lvl="2">
              <a:buFont typeface="Arial" pitchFamily="34" charset="0"/>
              <a:buChar char="•"/>
            </a:pPr>
            <a:r>
              <a:rPr lang="en-US" sz="800" i="1" dirty="0" smtClean="0"/>
              <a:t>May 2012	TN 96.0%	U.S. 96.4%</a:t>
            </a:r>
          </a:p>
          <a:p>
            <a:pPr lvl="2">
              <a:buFont typeface="Arial" pitchFamily="34" charset="0"/>
              <a:buChar char="•"/>
            </a:pPr>
            <a:r>
              <a:rPr lang="en-US" sz="800" i="1" dirty="0" smtClean="0"/>
              <a:t>June 2012	TN 96.0%	U.S. 96.4%</a:t>
            </a:r>
          </a:p>
          <a:p>
            <a:pPr lvl="2">
              <a:buFont typeface="Arial" pitchFamily="34" charset="0"/>
              <a:buChar char="•"/>
            </a:pPr>
            <a:r>
              <a:rPr lang="en-US" sz="800" i="1" dirty="0" smtClean="0"/>
              <a:t>July 2012	TN 95.7%	U.S. 96.5%</a:t>
            </a:r>
          </a:p>
          <a:p>
            <a:pPr lvl="2">
              <a:buFont typeface="Arial" pitchFamily="34" charset="0"/>
              <a:buChar char="•"/>
            </a:pPr>
            <a:r>
              <a:rPr lang="en-US" sz="800" i="1" dirty="0" smtClean="0"/>
              <a:t>August 2012	TN 95.6%	U.S. 96.6%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Tennessee and U.S. Unemployment Rates (Seasonally Adjusted), Tennessee’s unemployment rate has fallen faster than the U.S., (Economy tab - </a:t>
            </a:r>
            <a:r>
              <a:rPr lang="en-US" b="1" dirty="0" smtClean="0"/>
              <a:t>Pg. 4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5168-FFBD-4169-8088-8C1AF14075A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540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040468-BADE-4710-8B6B-93D266187AB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Information:  </a:t>
            </a:r>
            <a:r>
              <a:rPr lang="en-US" dirty="0" err="1" smtClean="0"/>
              <a:t>estabs</a:t>
            </a:r>
            <a:r>
              <a:rPr lang="en-US" dirty="0" smtClean="0"/>
              <a:t> that create, disseminate, or provide the means to distribute information plus those that provide data processing services; e.g., print publishers; software publishers; broadcasting, telecommunications producers &amp; distributors; and movie &amp; recording industries;  paging, cellular and other wireless telecommunications, and satellite telecommunications. 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Note: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March 2008 -construction and natural resources/mining are no longer listed separately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	Durable goods – </a:t>
            </a:r>
            <a:r>
              <a:rPr lang="en-US" dirty="0" err="1" smtClean="0"/>
              <a:t>nsa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March 2009 - Mining, Logging, and Construction  replaced natural resources and mining 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68C9EF-67FE-435E-AC89-7303439B37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are seasonally</a:t>
            </a:r>
            <a:r>
              <a:rPr lang="en-US" baseline="0" dirty="0" smtClean="0"/>
              <a:t> adjusted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89969-2254-4A5D-A4BA-7687C21D75F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617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SOURCE: CENSUS Quarterly Tax Collections through 1</a:t>
            </a:r>
            <a:r>
              <a:rPr lang="en-US" baseline="30000" dirty="0" smtClean="0"/>
              <a:t>st</a:t>
            </a:r>
            <a:r>
              <a:rPr lang="en-US" dirty="0" smtClean="0"/>
              <a:t> quarter 2014.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F4BA8F-A44C-497C-BAB7-E6C7D1C2AF7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A0BCB1-3842-40CC-A27C-7641DDD810A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CDF3E1-0E98-4BB7-8D66-8C3962C7897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PCECC 3-quarter moving average</a:t>
            </a:r>
          </a:p>
          <a:p>
            <a:pPr eaLnBrk="1" hangingPunct="1"/>
            <a:r>
              <a:rPr lang="en-US" dirty="0" smtClean="0"/>
              <a:t>(((b/A)^4)-1)*100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9BD3F8-E226-4AFD-BA23-301FEA099E6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3-mon</a:t>
            </a:r>
            <a:r>
              <a:rPr lang="en-US" baseline="0" dirty="0" smtClean="0"/>
              <a:t> moving average ending July; jul-13 </a:t>
            </a:r>
            <a:r>
              <a:rPr lang="en-US" baseline="0" dirty="0" err="1" smtClean="0"/>
              <a:t>avg</a:t>
            </a:r>
            <a:r>
              <a:rPr lang="en-US" baseline="0" dirty="0" smtClean="0"/>
              <a:t> over jul-12 </a:t>
            </a:r>
            <a:r>
              <a:rPr lang="en-US" baseline="0" dirty="0" err="1" smtClean="0"/>
              <a:t>avg</a:t>
            </a:r>
            <a:r>
              <a:rPr lang="en-US" baseline="0" dirty="0" smtClean="0"/>
              <a:t> 8/23/13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2A4F49-DBB9-4B84-8671-DA172441D0E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S&amp;L </a:t>
            </a:r>
            <a:r>
              <a:rPr lang="en-US" dirty="0" err="1" smtClean="0"/>
              <a:t>Govt</a:t>
            </a:r>
            <a:r>
              <a:rPr lang="en-US" baseline="0" dirty="0" smtClean="0"/>
              <a:t> Deflator</a:t>
            </a: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9BD3F8-E226-4AFD-BA23-301FEA099E6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89969-2254-4A5D-A4BA-7687C21D75F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825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273D5C-C2E1-4CC6-9631-A047EFBE2CD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Budget Doc A35</a:t>
            </a:r>
          </a:p>
          <a:p>
            <a:r>
              <a:rPr lang="en-US" sz="1200" b="1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FY15 from Larry Martin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163A7-18BD-405E-BDFA-A47D75C78A4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346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Budget Doc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163A7-18BD-405E-BDFA-A47D75C78A4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41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http://www.bls.gov/oes/tables.htm</a:t>
            </a:r>
          </a:p>
          <a:p>
            <a:r>
              <a:rPr lang="en-US" smtClean="0"/>
              <a:t>CPI-U (1982-84=100)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89969-2254-4A5D-A4BA-7687C21D75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82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Next</a:t>
            </a:r>
            <a:r>
              <a:rPr lang="en-US" baseline="0" dirty="0" smtClean="0"/>
              <a:t> update: March 28, 2014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W987RC1Q027SBEA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3-quarter moving average</a:t>
            </a:r>
          </a:p>
          <a:p>
            <a:pPr eaLnBrk="1" hangingPunct="1"/>
            <a:r>
              <a:rPr lang="en-US" dirty="0" smtClean="0"/>
              <a:t>(((b/A)^4)-1)*100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9BD3F8-E226-4AFD-BA23-301FEA099E6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EXHOSLUSA495S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HOUST Fred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Global Insight Baseline for current year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E4803F-9311-4A27-8461-8A1EA36A7E6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Source:  Current Population Survey, Series H-111, Bureau of the Census, Washington, DC 20233</a:t>
            </a:r>
            <a:r>
              <a:rPr lang="en-US" dirty="0" smtClean="0"/>
              <a:t> </a:t>
            </a:r>
          </a:p>
          <a:p>
            <a:r>
              <a:rPr lang="en-US" dirty="0" smtClean="0"/>
              <a:t>Estimates were revised in 2013, but only back to 2000.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CD4D8-EC4D-43D7-BBE8-A289C1CF495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New York Fed</a:t>
            </a:r>
          </a:p>
          <a:p>
            <a:pPr eaLnBrk="1" hangingPunct="1"/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 http://www.newyorkfed.org/microeconomics/hhdc.html#2014/q1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EC7671-10FA-40B6-B368-0792E27D42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W987RC1Q027SBEA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3-quarter moving average</a:t>
            </a:r>
          </a:p>
          <a:p>
            <a:pPr eaLnBrk="1" hangingPunct="1"/>
            <a:r>
              <a:rPr lang="en-US" dirty="0" smtClean="0"/>
              <a:t>(((b/A)^4)-1)*100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9BD3F8-E226-4AFD-BA23-301FEA099E6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FYFSD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040468-BADE-4710-8B6B-93D266187AB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91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August 28, 2013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William F. Fox • Center for Business and Economic Research • http://cber.bus.utk.edu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1B4EB7-F972-458C-BDC1-4A127598B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August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William F. Fox • Center for Business and Economic Research • http://cber.bus.utk.edu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B4EB7-F972-458C-BDC1-4A127598B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August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William F. Fox • Center for Business and Economic Research • http://cber.bus.utk.edu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B4EB7-F972-458C-BDC1-4A127598B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August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B4EB7-F972-458C-BDC1-4A127598B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August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William F. Fox • Center for Business and Economic Research • http://cber.bus.utk.edu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B4EB7-F972-458C-BDC1-4A127598B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August 28,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William F. Fox • Center for Business and Economic Research • http://cber.bus.utk.edu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B4EB7-F972-458C-BDC1-4A127598B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August 28,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William F. Fox • Center for Business and Economic Research • http://cber.bus.utk.edu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B4EB7-F972-458C-BDC1-4A127598B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August 28,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William F. Fox • Center for Business and Economic Research • http://cber.bus.utk.edu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B4EB7-F972-458C-BDC1-4A127598B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August 28,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William F. Fox • Center for Business and Economic Research • http://cber.bus.utk.edu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B4EB7-F972-458C-BDC1-4A127598B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August 28,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William F. Fox • Center for Business and Economic Research • http://cber.bus.utk.edu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B4EB7-F972-458C-BDC1-4A127598B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August 28,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William F. Fox • Center for Business and Economic Research • http://cber.bus.utk.edu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1B4EB7-F972-458C-BDC1-4A127598B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August 28, 2013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1B4EB7-F972-458C-BDC1-4A127598B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5346" y="2620051"/>
            <a:ext cx="7772400" cy="1829761"/>
          </a:xfrm>
        </p:spPr>
        <p:txBody>
          <a:bodyPr>
            <a:noAutofit/>
          </a:bodyPr>
          <a:lstStyle/>
          <a:p>
            <a:pPr algn="r"/>
            <a:r>
              <a:rPr lang="en-US" sz="2800" dirty="0" smtClean="0"/>
              <a:t>Presented to the </a:t>
            </a:r>
            <a:br>
              <a:rPr lang="en-US" sz="2800" dirty="0" smtClean="0"/>
            </a:br>
            <a:r>
              <a:rPr lang="en-US" sz="2800" dirty="0" smtClean="0"/>
              <a:t>ACADEMIC LEADERSHIP RETREAT</a:t>
            </a:r>
            <a:br>
              <a:rPr lang="en-US" sz="2800" dirty="0" smtClean="0"/>
            </a:br>
            <a:r>
              <a:rPr lang="en-US" sz="2800" dirty="0" smtClean="0"/>
              <a:t>August 26, 2014</a:t>
            </a:r>
            <a:br>
              <a:rPr lang="en-US" sz="2800" dirty="0" smtClean="0"/>
            </a:br>
            <a:endParaRPr lang="en-US" sz="1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630587"/>
            <a:ext cx="7772400" cy="1199704"/>
          </a:xfrm>
        </p:spPr>
        <p:txBody>
          <a:bodyPr>
            <a:normAutofit/>
          </a:bodyPr>
          <a:lstStyle/>
          <a:p>
            <a:pPr algn="l"/>
            <a:r>
              <a:rPr lang="en-US" sz="1600" b="1" dirty="0" smtClean="0">
                <a:solidFill>
                  <a:schemeClr val="bg1"/>
                </a:solidFill>
              </a:rPr>
              <a:t>William F. Fox, Director</a:t>
            </a:r>
            <a:br>
              <a:rPr lang="en-US" sz="1600" b="1" dirty="0" smtClean="0">
                <a:solidFill>
                  <a:schemeClr val="bg1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>Center for Business and Economic Research</a:t>
            </a:r>
            <a:br>
              <a:rPr lang="en-US" sz="1600" b="1" dirty="0" smtClean="0">
                <a:solidFill>
                  <a:schemeClr val="bg1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>The University of Tennessee, Knoxville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855" y="304800"/>
            <a:ext cx="899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The </a:t>
            </a:r>
            <a:r>
              <a:rPr lang="en-US" sz="4800" dirty="0" err="1" smtClean="0">
                <a:solidFill>
                  <a:schemeClr val="tx2"/>
                </a:solidFill>
              </a:rPr>
              <a:t>Economy:As</a:t>
            </a:r>
            <a:r>
              <a:rPr lang="en-US" sz="4800" dirty="0" smtClean="0">
                <a:solidFill>
                  <a:schemeClr val="tx2"/>
                </a:solidFill>
              </a:rPr>
              <a:t> </a:t>
            </a:r>
            <a:r>
              <a:rPr lang="en-US" sz="4800" dirty="0">
                <a:solidFill>
                  <a:schemeClr val="tx2"/>
                </a:solidFill>
              </a:rPr>
              <a:t>Optimistic as an Economist Can Be, </a:t>
            </a:r>
          </a:p>
          <a:p>
            <a:r>
              <a:rPr lang="en-US" sz="4800" dirty="0">
                <a:solidFill>
                  <a:schemeClr val="tx2"/>
                </a:solidFill>
              </a:rPr>
              <a:t>Tax Revenues not so Positive</a:t>
            </a:r>
          </a:p>
          <a:p>
            <a:endParaRPr lang="en-US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58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458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514600" y="6110774"/>
            <a:ext cx="6096000" cy="365125"/>
          </a:xfrm>
        </p:spPr>
        <p:txBody>
          <a:bodyPr/>
          <a:lstStyle/>
          <a:p>
            <a:pPr algn="ctr">
              <a:defRPr/>
            </a:pPr>
            <a:r>
              <a:rPr lang="en-US" sz="1000" dirty="0" smtClean="0"/>
              <a:t>William F. Fox • Center for Business and Economic Research • http://cber.bus.utk.edu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F629BD5-F53E-463A-AF89-9C1401CA9B7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20000" cy="129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Estimated Total E-Commerce Sales</a:t>
            </a:r>
            <a:endParaRPr lang="en-US" sz="36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33800" y="1295400"/>
            <a:ext cx="1880323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  <a:latin typeface="+mn-lt"/>
              </a:rPr>
              <a:t>*Sales-taxing states only.</a:t>
            </a:r>
          </a:p>
        </p:txBody>
      </p:sp>
    </p:spTree>
    <p:extLst>
      <p:ext uri="{BB962C8B-B14F-4D97-AF65-F5344CB8AC3E}">
        <p14:creationId xmlns:p14="http://schemas.microsoft.com/office/powerpoint/2010/main" val="363396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075485"/>
              </p:ext>
            </p:extLst>
          </p:nvPr>
        </p:nvGraphicFramePr>
        <p:xfrm>
          <a:off x="304800" y="1600200"/>
          <a:ext cx="8208963" cy="4335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62200" y="6172200"/>
            <a:ext cx="61722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72DE349-F331-4C40-BB29-88F465680CE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/>
              <a:t>Growth in Quarterly Real Business </a:t>
            </a:r>
            <a:r>
              <a:rPr lang="en-US" sz="3600" dirty="0" smtClean="0"/>
              <a:t>Investment</a:t>
            </a:r>
          </a:p>
        </p:txBody>
      </p:sp>
    </p:spTree>
    <p:extLst>
      <p:ext uri="{BB962C8B-B14F-4D97-AF65-F5344CB8AC3E}">
        <p14:creationId xmlns:p14="http://schemas.microsoft.com/office/powerpoint/2010/main" val="373851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793671"/>
              </p:ext>
            </p:extLst>
          </p:nvPr>
        </p:nvGraphicFramePr>
        <p:xfrm>
          <a:off x="304800" y="1600200"/>
          <a:ext cx="84613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172200"/>
            <a:ext cx="57150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72DE349-F331-4C40-BB29-88F465680CE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Unified Federal Budget Surplus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9965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09800" y="6096000"/>
            <a:ext cx="64008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72DE349-F331-4C40-BB29-88F465680CE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124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96200" cy="1295400"/>
          </a:xfrm>
        </p:spPr>
        <p:txBody>
          <a:bodyPr>
            <a:noAutofit/>
          </a:bodyPr>
          <a:lstStyle/>
          <a:p>
            <a:r>
              <a:rPr lang="en-US" sz="3600" dirty="0"/>
              <a:t>R</a:t>
            </a:r>
            <a:r>
              <a:rPr lang="en-US" sz="3600" dirty="0" smtClean="0"/>
              <a:t>eal Exports Less Imports</a:t>
            </a:r>
          </a:p>
        </p:txBody>
      </p:sp>
      <p:graphicFrame>
        <p:nvGraphicFramePr>
          <p:cNvPr id="9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7531554"/>
              </p:ext>
            </p:extLst>
          </p:nvPr>
        </p:nvGraphicFramePr>
        <p:xfrm>
          <a:off x="152400" y="1600200"/>
          <a:ext cx="8763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4994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11354"/>
              </p:ext>
            </p:extLst>
          </p:nvPr>
        </p:nvGraphicFramePr>
        <p:xfrm>
          <a:off x="381000" y="1524000"/>
          <a:ext cx="8534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057400" y="6096000"/>
            <a:ext cx="6705600" cy="365125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72DE349-F331-4C40-BB29-88F465680CE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96200" cy="1295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U.S. Crude Oil Imports and Production,1998-2013</a:t>
            </a:r>
            <a:br>
              <a:rPr lang="en-US" sz="3600" dirty="0" smtClean="0"/>
            </a:b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46215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339354"/>
              </p:ext>
            </p:extLst>
          </p:nvPr>
        </p:nvGraphicFramePr>
        <p:xfrm>
          <a:off x="228600" y="1676400"/>
          <a:ext cx="8610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057400" y="6096000"/>
            <a:ext cx="6629400" cy="3651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72DE349-F331-4C40-BB29-88F465680CE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Interest Rates and Inflation</a:t>
            </a:r>
          </a:p>
        </p:txBody>
      </p:sp>
    </p:spTree>
    <p:extLst>
      <p:ext uri="{BB962C8B-B14F-4D97-AF65-F5344CB8AC3E}">
        <p14:creationId xmlns:p14="http://schemas.microsoft.com/office/powerpoint/2010/main" val="340844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239221"/>
              </p:ext>
            </p:extLst>
          </p:nvPr>
        </p:nvGraphicFramePr>
        <p:xfrm>
          <a:off x="76200" y="1524000"/>
          <a:ext cx="8839200" cy="4879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24000" y="6019800"/>
            <a:ext cx="6890160" cy="365125"/>
          </a:xfrm>
        </p:spPr>
        <p:txBody>
          <a:bodyPr/>
          <a:lstStyle/>
          <a:p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01B4EB7-F972-458C-BDC1-4A127598B49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5040" y="457200"/>
            <a:ext cx="8153400" cy="990600"/>
          </a:xfrm>
        </p:spPr>
        <p:txBody>
          <a:bodyPr/>
          <a:lstStyle/>
          <a:p>
            <a:r>
              <a:rPr lang="en-US" sz="2800" dirty="0"/>
              <a:t>Tennessee and U.S. Nonfarm Job Growth </a:t>
            </a:r>
            <a:br>
              <a:rPr lang="en-US" sz="2800" dirty="0"/>
            </a:br>
            <a:r>
              <a:rPr lang="en-US" sz="2400" dirty="0"/>
              <a:t>(3-month moving average, </a:t>
            </a:r>
            <a:r>
              <a:rPr lang="en-US" sz="2400" dirty="0" smtClean="0"/>
              <a:t>year-over-year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1386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261515"/>
              </p:ext>
            </p:extLst>
          </p:nvPr>
        </p:nvGraphicFramePr>
        <p:xfrm>
          <a:off x="609600" y="1828800"/>
          <a:ext cx="7848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172200"/>
            <a:ext cx="60960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72DE349-F331-4C40-BB29-88F465680CE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TN Nonfarm Jobs, Seasonally Adjusted, 2004-2014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029671"/>
              </p:ext>
            </p:extLst>
          </p:nvPr>
        </p:nvGraphicFramePr>
        <p:xfrm>
          <a:off x="-76200" y="1780987"/>
          <a:ext cx="9144000" cy="459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828800" y="6155650"/>
            <a:ext cx="6670158" cy="365125"/>
          </a:xfrm>
        </p:spPr>
        <p:txBody>
          <a:bodyPr/>
          <a:lstStyle/>
          <a:p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01B4EB7-F972-458C-BDC1-4A127598B49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67690" y="345132"/>
            <a:ext cx="8153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Tennessee and U.S. Unemployment Rates </a:t>
            </a:r>
            <a:br>
              <a:rPr lang="en-US" sz="2800" dirty="0" smtClean="0"/>
            </a:br>
            <a:r>
              <a:rPr lang="en-US" sz="2800" dirty="0" smtClean="0"/>
              <a:t>(Seasonally Adjusted)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7690" y="5501640"/>
            <a:ext cx="1447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12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949506"/>
              </p:ext>
            </p:extLst>
          </p:nvPr>
        </p:nvGraphicFramePr>
        <p:xfrm>
          <a:off x="355600" y="1727200"/>
          <a:ext cx="7975600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57400" y="6172200"/>
            <a:ext cx="65532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922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  <a:defRPr/>
            </a:pPr>
            <a:fld id="{4EB299A7-4879-469C-BD84-FF17940E4CCB}" type="slidenum">
              <a:rPr lang="en-US" smtClean="0"/>
              <a:pPr fontAlgn="base"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61248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Tennessee Job Growth by Sector </a:t>
            </a:r>
            <a:br>
              <a:rPr lang="en-US" sz="2800" dirty="0" smtClean="0"/>
            </a:br>
            <a:r>
              <a:rPr lang="en-US" sz="2800" dirty="0" smtClean="0"/>
              <a:t>(June 2013 to June 2014)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National Economic Outlook</a:t>
            </a:r>
          </a:p>
          <a:p>
            <a:r>
              <a:rPr lang="en-US" sz="3600" dirty="0" smtClean="0"/>
              <a:t>Tennessee Economy</a:t>
            </a:r>
          </a:p>
          <a:p>
            <a:r>
              <a:rPr lang="en-US" sz="3600" dirty="0" smtClean="0"/>
              <a:t>Tennessee’s Fiscal Outlook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47800" y="6096000"/>
            <a:ext cx="6934200" cy="365125"/>
          </a:xfrm>
        </p:spPr>
        <p:txBody>
          <a:bodyPr/>
          <a:lstStyle/>
          <a:p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01B4EB7-F972-458C-BDC1-4A127598B49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1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90089334"/>
              </p:ext>
            </p:extLst>
          </p:nvPr>
        </p:nvGraphicFramePr>
        <p:xfrm>
          <a:off x="381000" y="1295400"/>
          <a:ext cx="8534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399" y="380594"/>
            <a:ext cx="7467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NONAG JOB LOSSES AND GAINS </a:t>
            </a:r>
          </a:p>
        </p:txBody>
      </p:sp>
    </p:spTree>
    <p:extLst>
      <p:ext uri="{BB962C8B-B14F-4D97-AF65-F5344CB8AC3E}">
        <p14:creationId xmlns:p14="http://schemas.microsoft.com/office/powerpoint/2010/main" val="82169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0892" y="6202198"/>
            <a:ext cx="5730362" cy="365125"/>
          </a:xfrm>
        </p:spPr>
        <p:txBody>
          <a:bodyPr/>
          <a:lstStyle/>
          <a:p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4EB7-F972-458C-BDC1-4A127598B49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Change in Total Taxes, </a:t>
            </a:r>
            <a:br>
              <a:rPr lang="en-US" sz="3200" dirty="0" smtClean="0"/>
            </a:br>
            <a:r>
              <a:rPr lang="en-US" sz="2800" dirty="0" smtClean="0"/>
              <a:t>July-March, FYTD 2013 to FYTD 2014</a:t>
            </a:r>
            <a:endParaRPr lang="en-US" sz="3200" dirty="0" smtClean="0"/>
          </a:p>
        </p:txBody>
      </p:sp>
      <p:sp>
        <p:nvSpPr>
          <p:cNvPr id="27654" name="Rectangle 3"/>
          <p:cNvSpPr>
            <a:spLocks noChangeArrowheads="1"/>
          </p:cNvSpPr>
          <p:nvPr/>
        </p:nvSpPr>
        <p:spPr bwMode="auto">
          <a:xfrm>
            <a:off x="7355678" y="5583311"/>
            <a:ext cx="155972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dirty="0"/>
              <a:t>Greater than </a:t>
            </a:r>
            <a:r>
              <a:rPr lang="en-US" sz="1400" dirty="0" smtClean="0"/>
              <a:t>2.8%</a:t>
            </a:r>
            <a:endParaRPr lang="en-US" sz="1400" dirty="0"/>
          </a:p>
          <a:p>
            <a:pPr eaLnBrk="0" hangingPunct="0"/>
            <a:r>
              <a:rPr lang="en-US" sz="1400" dirty="0"/>
              <a:t>       </a:t>
            </a:r>
            <a:r>
              <a:rPr lang="en-US" sz="1400" dirty="0" smtClean="0"/>
              <a:t> --26—</a:t>
            </a:r>
          </a:p>
          <a:p>
            <a:pPr eaLnBrk="0" hangingPunct="0"/>
            <a:r>
              <a:rPr lang="en-US" sz="1400" dirty="0" smtClean="0"/>
              <a:t>High: ND = 18.6%</a:t>
            </a:r>
            <a:endParaRPr lang="en-US" sz="1400" dirty="0"/>
          </a:p>
        </p:txBody>
      </p:sp>
      <p:sp>
        <p:nvSpPr>
          <p:cNvPr id="27655" name="Rectangle 4"/>
          <p:cNvSpPr>
            <a:spLocks noChangeArrowheads="1"/>
          </p:cNvSpPr>
          <p:nvPr/>
        </p:nvSpPr>
        <p:spPr bwMode="auto">
          <a:xfrm>
            <a:off x="5659649" y="5603875"/>
            <a:ext cx="1098058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dirty="0" smtClean="0"/>
              <a:t>1.4% </a:t>
            </a:r>
            <a:r>
              <a:rPr lang="en-US" sz="1400" dirty="0"/>
              <a:t>to </a:t>
            </a:r>
            <a:r>
              <a:rPr lang="en-US" sz="1400" dirty="0" smtClean="0"/>
              <a:t>2.8%</a:t>
            </a:r>
            <a:endParaRPr lang="en-US" sz="1400" dirty="0"/>
          </a:p>
          <a:p>
            <a:pPr eaLnBrk="0" hangingPunct="0"/>
            <a:r>
              <a:rPr lang="en-US" sz="1400" dirty="0"/>
              <a:t>      </a:t>
            </a:r>
            <a:r>
              <a:rPr lang="en-US" sz="1400" dirty="0" smtClean="0"/>
              <a:t>--7--</a:t>
            </a:r>
            <a:endParaRPr lang="en-US" sz="1400" dirty="0"/>
          </a:p>
        </p:txBody>
      </p:sp>
      <p:sp>
        <p:nvSpPr>
          <p:cNvPr id="27656" name="Rectangle 5"/>
          <p:cNvSpPr>
            <a:spLocks noChangeArrowheads="1"/>
          </p:cNvSpPr>
          <p:nvPr/>
        </p:nvSpPr>
        <p:spPr bwMode="auto">
          <a:xfrm>
            <a:off x="3762407" y="5593759"/>
            <a:ext cx="1098058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dirty="0" smtClean="0"/>
              <a:t>0.0% to 1.4%</a:t>
            </a:r>
            <a:endParaRPr lang="en-US" sz="1400" dirty="0"/>
          </a:p>
          <a:p>
            <a:pPr eaLnBrk="0" hangingPunct="0"/>
            <a:r>
              <a:rPr lang="en-US" sz="1400" dirty="0"/>
              <a:t>       </a:t>
            </a:r>
            <a:r>
              <a:rPr lang="en-US" sz="1400" dirty="0" smtClean="0"/>
              <a:t>--10—</a:t>
            </a:r>
          </a:p>
        </p:txBody>
      </p:sp>
      <p:sp>
        <p:nvSpPr>
          <p:cNvPr id="27657" name="Freeform 6"/>
          <p:cNvSpPr>
            <a:spLocks/>
          </p:cNvSpPr>
          <p:nvPr/>
        </p:nvSpPr>
        <p:spPr bwMode="auto">
          <a:xfrm>
            <a:off x="2617788" y="1611313"/>
            <a:ext cx="1263650" cy="736600"/>
          </a:xfrm>
          <a:custGeom>
            <a:avLst/>
            <a:gdLst>
              <a:gd name="T0" fmla="*/ 2147483647 w 825"/>
              <a:gd name="T1" fmla="*/ 0 h 390"/>
              <a:gd name="T2" fmla="*/ 2147483647 w 825"/>
              <a:gd name="T3" fmla="*/ 0 h 390"/>
              <a:gd name="T4" fmla="*/ 2147483647 w 825"/>
              <a:gd name="T5" fmla="*/ 2147483647 h 390"/>
              <a:gd name="T6" fmla="*/ 2147483647 w 825"/>
              <a:gd name="T7" fmla="*/ 2147483647 h 390"/>
              <a:gd name="T8" fmla="*/ 2147483647 w 825"/>
              <a:gd name="T9" fmla="*/ 2147483647 h 390"/>
              <a:gd name="T10" fmla="*/ 2147483647 w 825"/>
              <a:gd name="T11" fmla="*/ 2147483647 h 390"/>
              <a:gd name="T12" fmla="*/ 2147483647 w 825"/>
              <a:gd name="T13" fmla="*/ 2147483647 h 390"/>
              <a:gd name="T14" fmla="*/ 2147483647 w 825"/>
              <a:gd name="T15" fmla="*/ 2147483647 h 390"/>
              <a:gd name="T16" fmla="*/ 2147483647 w 825"/>
              <a:gd name="T17" fmla="*/ 2147483647 h 390"/>
              <a:gd name="T18" fmla="*/ 2147483647 w 825"/>
              <a:gd name="T19" fmla="*/ 2147483647 h 390"/>
              <a:gd name="T20" fmla="*/ 0 w 825"/>
              <a:gd name="T21" fmla="*/ 2147483647 h 390"/>
              <a:gd name="T22" fmla="*/ 2147483647 w 825"/>
              <a:gd name="T23" fmla="*/ 0 h 3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5"/>
              <a:gd name="T37" fmla="*/ 0 h 390"/>
              <a:gd name="T38" fmla="*/ 825 w 825"/>
              <a:gd name="T39" fmla="*/ 390 h 39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5" h="390">
                <a:moveTo>
                  <a:pt x="2" y="0"/>
                </a:moveTo>
                <a:lnTo>
                  <a:pt x="824" y="0"/>
                </a:lnTo>
                <a:lnTo>
                  <a:pt x="824" y="337"/>
                </a:lnTo>
                <a:lnTo>
                  <a:pt x="339" y="337"/>
                </a:lnTo>
                <a:lnTo>
                  <a:pt x="339" y="358"/>
                </a:lnTo>
                <a:lnTo>
                  <a:pt x="222" y="389"/>
                </a:lnTo>
                <a:lnTo>
                  <a:pt x="153" y="281"/>
                </a:lnTo>
                <a:lnTo>
                  <a:pt x="112" y="295"/>
                </a:lnTo>
                <a:lnTo>
                  <a:pt x="102" y="275"/>
                </a:lnTo>
                <a:lnTo>
                  <a:pt x="126" y="218"/>
                </a:lnTo>
                <a:lnTo>
                  <a:pt x="0" y="98"/>
                </a:lnTo>
                <a:lnTo>
                  <a:pt x="2" y="0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Freeform 7"/>
          <p:cNvSpPr>
            <a:spLocks/>
          </p:cNvSpPr>
          <p:nvPr/>
        </p:nvSpPr>
        <p:spPr bwMode="auto">
          <a:xfrm>
            <a:off x="1011238" y="3698875"/>
            <a:ext cx="1562100" cy="1722438"/>
          </a:xfrm>
          <a:custGeom>
            <a:avLst/>
            <a:gdLst>
              <a:gd name="T0" fmla="*/ 2147483647 w 1022"/>
              <a:gd name="T1" fmla="*/ 2147483647 h 911"/>
              <a:gd name="T2" fmla="*/ 2147483647 w 1022"/>
              <a:gd name="T3" fmla="*/ 0 h 911"/>
              <a:gd name="T4" fmla="*/ 2147483647 w 1022"/>
              <a:gd name="T5" fmla="*/ 2147483647 h 911"/>
              <a:gd name="T6" fmla="*/ 2147483647 w 1022"/>
              <a:gd name="T7" fmla="*/ 2147483647 h 911"/>
              <a:gd name="T8" fmla="*/ 2147483647 w 1022"/>
              <a:gd name="T9" fmla="*/ 2147483647 h 911"/>
              <a:gd name="T10" fmla="*/ 2147483647 w 1022"/>
              <a:gd name="T11" fmla="*/ 2147483647 h 911"/>
              <a:gd name="T12" fmla="*/ 2147483647 w 1022"/>
              <a:gd name="T13" fmla="*/ 2147483647 h 911"/>
              <a:gd name="T14" fmla="*/ 2147483647 w 1022"/>
              <a:gd name="T15" fmla="*/ 2147483647 h 911"/>
              <a:gd name="T16" fmla="*/ 2147483647 w 1022"/>
              <a:gd name="T17" fmla="*/ 2147483647 h 911"/>
              <a:gd name="T18" fmla="*/ 2147483647 w 1022"/>
              <a:gd name="T19" fmla="*/ 2147483647 h 911"/>
              <a:gd name="T20" fmla="*/ 2147483647 w 1022"/>
              <a:gd name="T21" fmla="*/ 2147483647 h 911"/>
              <a:gd name="T22" fmla="*/ 2147483647 w 1022"/>
              <a:gd name="T23" fmla="*/ 2147483647 h 911"/>
              <a:gd name="T24" fmla="*/ 2147483647 w 1022"/>
              <a:gd name="T25" fmla="*/ 2147483647 h 911"/>
              <a:gd name="T26" fmla="*/ 2147483647 w 1022"/>
              <a:gd name="T27" fmla="*/ 2147483647 h 911"/>
              <a:gd name="T28" fmla="*/ 2147483647 w 1022"/>
              <a:gd name="T29" fmla="*/ 2147483647 h 911"/>
              <a:gd name="T30" fmla="*/ 2147483647 w 1022"/>
              <a:gd name="T31" fmla="*/ 2147483647 h 911"/>
              <a:gd name="T32" fmla="*/ 2147483647 w 1022"/>
              <a:gd name="T33" fmla="*/ 2147483647 h 911"/>
              <a:gd name="T34" fmla="*/ 2147483647 w 1022"/>
              <a:gd name="T35" fmla="*/ 2147483647 h 911"/>
              <a:gd name="T36" fmla="*/ 2147483647 w 1022"/>
              <a:gd name="T37" fmla="*/ 2147483647 h 911"/>
              <a:gd name="T38" fmla="*/ 2147483647 w 1022"/>
              <a:gd name="T39" fmla="*/ 2147483647 h 911"/>
              <a:gd name="T40" fmla="*/ 2147483647 w 1022"/>
              <a:gd name="T41" fmla="*/ 2147483647 h 911"/>
              <a:gd name="T42" fmla="*/ 2147483647 w 1022"/>
              <a:gd name="T43" fmla="*/ 2147483647 h 911"/>
              <a:gd name="T44" fmla="*/ 0 w 1022"/>
              <a:gd name="T45" fmla="*/ 2147483647 h 911"/>
              <a:gd name="T46" fmla="*/ 2147483647 w 1022"/>
              <a:gd name="T47" fmla="*/ 2147483647 h 911"/>
              <a:gd name="T48" fmla="*/ 2147483647 w 1022"/>
              <a:gd name="T49" fmla="*/ 2147483647 h 911"/>
              <a:gd name="T50" fmla="*/ 2147483647 w 1022"/>
              <a:gd name="T51" fmla="*/ 2147483647 h 911"/>
              <a:gd name="T52" fmla="*/ 2147483647 w 1022"/>
              <a:gd name="T53" fmla="*/ 2147483647 h 911"/>
              <a:gd name="T54" fmla="*/ 2147483647 w 1022"/>
              <a:gd name="T55" fmla="*/ 2147483647 h 911"/>
              <a:gd name="T56" fmla="*/ 2147483647 w 1022"/>
              <a:gd name="T57" fmla="*/ 2147483647 h 911"/>
              <a:gd name="T58" fmla="*/ 2147483647 w 1022"/>
              <a:gd name="T59" fmla="*/ 2147483647 h 911"/>
              <a:gd name="T60" fmla="*/ 2147483647 w 1022"/>
              <a:gd name="T61" fmla="*/ 2147483647 h 911"/>
              <a:gd name="T62" fmla="*/ 2147483647 w 1022"/>
              <a:gd name="T63" fmla="*/ 2147483647 h 911"/>
              <a:gd name="T64" fmla="*/ 2147483647 w 1022"/>
              <a:gd name="T65" fmla="*/ 2147483647 h 911"/>
              <a:gd name="T66" fmla="*/ 2147483647 w 1022"/>
              <a:gd name="T67" fmla="*/ 2147483647 h 911"/>
              <a:gd name="T68" fmla="*/ 2147483647 w 1022"/>
              <a:gd name="T69" fmla="*/ 2147483647 h 911"/>
              <a:gd name="T70" fmla="*/ 2147483647 w 1022"/>
              <a:gd name="T71" fmla="*/ 2147483647 h 911"/>
              <a:gd name="T72" fmla="*/ 2147483647 w 1022"/>
              <a:gd name="T73" fmla="*/ 2147483647 h 911"/>
              <a:gd name="T74" fmla="*/ 2147483647 w 1022"/>
              <a:gd name="T75" fmla="*/ 2147483647 h 911"/>
              <a:gd name="T76" fmla="*/ 2147483647 w 1022"/>
              <a:gd name="T77" fmla="*/ 2147483647 h 911"/>
              <a:gd name="T78" fmla="*/ 2147483647 w 1022"/>
              <a:gd name="T79" fmla="*/ 2147483647 h 911"/>
              <a:gd name="T80" fmla="*/ 2147483647 w 1022"/>
              <a:gd name="T81" fmla="*/ 2147483647 h 911"/>
              <a:gd name="T82" fmla="*/ 2147483647 w 1022"/>
              <a:gd name="T83" fmla="*/ 2147483647 h 911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022"/>
              <a:gd name="T127" fmla="*/ 0 h 911"/>
              <a:gd name="T128" fmla="*/ 1022 w 1022"/>
              <a:gd name="T129" fmla="*/ 911 h 911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022" h="911">
                <a:moveTo>
                  <a:pt x="163" y="135"/>
                </a:moveTo>
                <a:lnTo>
                  <a:pt x="369" y="0"/>
                </a:lnTo>
                <a:lnTo>
                  <a:pt x="466" y="23"/>
                </a:lnTo>
                <a:lnTo>
                  <a:pt x="514" y="66"/>
                </a:lnTo>
                <a:lnTo>
                  <a:pt x="706" y="83"/>
                </a:lnTo>
                <a:lnTo>
                  <a:pt x="713" y="535"/>
                </a:lnTo>
                <a:lnTo>
                  <a:pt x="776" y="548"/>
                </a:lnTo>
                <a:lnTo>
                  <a:pt x="805" y="603"/>
                </a:lnTo>
                <a:lnTo>
                  <a:pt x="849" y="584"/>
                </a:lnTo>
                <a:lnTo>
                  <a:pt x="942" y="706"/>
                </a:lnTo>
                <a:lnTo>
                  <a:pt x="1021" y="762"/>
                </a:lnTo>
                <a:lnTo>
                  <a:pt x="1018" y="812"/>
                </a:lnTo>
                <a:lnTo>
                  <a:pt x="918" y="817"/>
                </a:lnTo>
                <a:lnTo>
                  <a:pt x="874" y="668"/>
                </a:lnTo>
                <a:lnTo>
                  <a:pt x="555" y="521"/>
                </a:lnTo>
                <a:lnTo>
                  <a:pt x="564" y="567"/>
                </a:lnTo>
                <a:lnTo>
                  <a:pt x="493" y="627"/>
                </a:lnTo>
                <a:lnTo>
                  <a:pt x="481" y="604"/>
                </a:lnTo>
                <a:lnTo>
                  <a:pt x="460" y="604"/>
                </a:lnTo>
                <a:lnTo>
                  <a:pt x="404" y="730"/>
                </a:lnTo>
                <a:lnTo>
                  <a:pt x="226" y="851"/>
                </a:lnTo>
                <a:lnTo>
                  <a:pt x="50" y="910"/>
                </a:lnTo>
                <a:lnTo>
                  <a:pt x="0" y="903"/>
                </a:lnTo>
                <a:lnTo>
                  <a:pt x="202" y="798"/>
                </a:lnTo>
                <a:lnTo>
                  <a:pt x="226" y="798"/>
                </a:lnTo>
                <a:lnTo>
                  <a:pt x="299" y="717"/>
                </a:lnTo>
                <a:lnTo>
                  <a:pt x="333" y="714"/>
                </a:lnTo>
                <a:lnTo>
                  <a:pt x="383" y="652"/>
                </a:lnTo>
                <a:lnTo>
                  <a:pt x="365" y="624"/>
                </a:lnTo>
                <a:lnTo>
                  <a:pt x="258" y="637"/>
                </a:lnTo>
                <a:lnTo>
                  <a:pt x="184" y="482"/>
                </a:lnTo>
                <a:lnTo>
                  <a:pt x="226" y="412"/>
                </a:lnTo>
                <a:lnTo>
                  <a:pt x="294" y="387"/>
                </a:lnTo>
                <a:lnTo>
                  <a:pt x="269" y="326"/>
                </a:lnTo>
                <a:lnTo>
                  <a:pt x="198" y="354"/>
                </a:lnTo>
                <a:lnTo>
                  <a:pt x="146" y="265"/>
                </a:lnTo>
                <a:lnTo>
                  <a:pt x="204" y="243"/>
                </a:lnTo>
                <a:lnTo>
                  <a:pt x="258" y="268"/>
                </a:lnTo>
                <a:lnTo>
                  <a:pt x="282" y="255"/>
                </a:lnTo>
                <a:lnTo>
                  <a:pt x="238" y="178"/>
                </a:lnTo>
                <a:lnTo>
                  <a:pt x="160" y="173"/>
                </a:lnTo>
                <a:lnTo>
                  <a:pt x="163" y="135"/>
                </a:lnTo>
              </a:path>
            </a:pathLst>
          </a:custGeom>
          <a:solidFill>
            <a:schemeClr val="bg1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Freeform 8"/>
          <p:cNvSpPr>
            <a:spLocks/>
          </p:cNvSpPr>
          <p:nvPr/>
        </p:nvSpPr>
        <p:spPr bwMode="auto">
          <a:xfrm>
            <a:off x="6810375" y="3028950"/>
            <a:ext cx="122238" cy="238125"/>
          </a:xfrm>
          <a:custGeom>
            <a:avLst/>
            <a:gdLst>
              <a:gd name="T0" fmla="*/ 2147483647 w 81"/>
              <a:gd name="T1" fmla="*/ 0 h 126"/>
              <a:gd name="T2" fmla="*/ 0 w 81"/>
              <a:gd name="T3" fmla="*/ 0 h 126"/>
              <a:gd name="T4" fmla="*/ 0 w 81"/>
              <a:gd name="T5" fmla="*/ 2147483647 h 126"/>
              <a:gd name="T6" fmla="*/ 2147483647 w 81"/>
              <a:gd name="T7" fmla="*/ 2147483647 h 126"/>
              <a:gd name="T8" fmla="*/ 2147483647 w 81"/>
              <a:gd name="T9" fmla="*/ 2147483647 h 126"/>
              <a:gd name="T10" fmla="*/ 2147483647 w 81"/>
              <a:gd name="T11" fmla="*/ 2147483647 h 126"/>
              <a:gd name="T12" fmla="*/ 2147483647 w 81"/>
              <a:gd name="T13" fmla="*/ 2147483647 h 126"/>
              <a:gd name="T14" fmla="*/ 2147483647 w 81"/>
              <a:gd name="T15" fmla="*/ 0 h 1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1"/>
              <a:gd name="T25" fmla="*/ 0 h 126"/>
              <a:gd name="T26" fmla="*/ 81 w 81"/>
              <a:gd name="T27" fmla="*/ 126 h 12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1" h="126">
                <a:moveTo>
                  <a:pt x="69" y="0"/>
                </a:moveTo>
                <a:lnTo>
                  <a:pt x="0" y="0"/>
                </a:lnTo>
                <a:lnTo>
                  <a:pt x="0" y="125"/>
                </a:lnTo>
                <a:lnTo>
                  <a:pt x="67" y="125"/>
                </a:lnTo>
                <a:lnTo>
                  <a:pt x="80" y="106"/>
                </a:lnTo>
                <a:lnTo>
                  <a:pt x="46" y="67"/>
                </a:lnTo>
                <a:lnTo>
                  <a:pt x="47" y="32"/>
                </a:lnTo>
                <a:lnTo>
                  <a:pt x="69" y="0"/>
                </a:lnTo>
              </a:path>
            </a:pathLst>
          </a:custGeom>
          <a:solidFill>
            <a:srgbClr val="FFFF99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Freeform 9"/>
          <p:cNvSpPr>
            <a:spLocks/>
          </p:cNvSpPr>
          <p:nvPr/>
        </p:nvSpPr>
        <p:spPr bwMode="auto">
          <a:xfrm>
            <a:off x="1755775" y="2051050"/>
            <a:ext cx="793750" cy="679450"/>
          </a:xfrm>
          <a:custGeom>
            <a:avLst/>
            <a:gdLst>
              <a:gd name="T0" fmla="*/ 2147483647 w 518"/>
              <a:gd name="T1" fmla="*/ 0 h 359"/>
              <a:gd name="T2" fmla="*/ 2147483647 w 518"/>
              <a:gd name="T3" fmla="*/ 2147483647 h 359"/>
              <a:gd name="T4" fmla="*/ 2147483647 w 518"/>
              <a:gd name="T5" fmla="*/ 2147483647 h 359"/>
              <a:gd name="T6" fmla="*/ 2147483647 w 518"/>
              <a:gd name="T7" fmla="*/ 2147483647 h 359"/>
              <a:gd name="T8" fmla="*/ 2147483647 w 518"/>
              <a:gd name="T9" fmla="*/ 2147483647 h 359"/>
              <a:gd name="T10" fmla="*/ 2147483647 w 518"/>
              <a:gd name="T11" fmla="*/ 2147483647 h 359"/>
              <a:gd name="T12" fmla="*/ 2147483647 w 518"/>
              <a:gd name="T13" fmla="*/ 2147483647 h 359"/>
              <a:gd name="T14" fmla="*/ 2147483647 w 518"/>
              <a:gd name="T15" fmla="*/ 2147483647 h 359"/>
              <a:gd name="T16" fmla="*/ 2147483647 w 518"/>
              <a:gd name="T17" fmla="*/ 2147483647 h 359"/>
              <a:gd name="T18" fmla="*/ 2147483647 w 518"/>
              <a:gd name="T19" fmla="*/ 2147483647 h 359"/>
              <a:gd name="T20" fmla="*/ 0 w 518"/>
              <a:gd name="T21" fmla="*/ 2147483647 h 359"/>
              <a:gd name="T22" fmla="*/ 2147483647 w 518"/>
              <a:gd name="T23" fmla="*/ 0 h 3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18"/>
              <a:gd name="T37" fmla="*/ 0 h 359"/>
              <a:gd name="T38" fmla="*/ 518 w 518"/>
              <a:gd name="T39" fmla="*/ 359 h 3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18" h="359">
                <a:moveTo>
                  <a:pt x="33" y="0"/>
                </a:moveTo>
                <a:lnTo>
                  <a:pt x="91" y="2"/>
                </a:lnTo>
                <a:lnTo>
                  <a:pt x="104" y="48"/>
                </a:lnTo>
                <a:lnTo>
                  <a:pt x="324" y="8"/>
                </a:lnTo>
                <a:lnTo>
                  <a:pt x="491" y="8"/>
                </a:lnTo>
                <a:lnTo>
                  <a:pt x="517" y="44"/>
                </a:lnTo>
                <a:lnTo>
                  <a:pt x="482" y="179"/>
                </a:lnTo>
                <a:lnTo>
                  <a:pt x="504" y="184"/>
                </a:lnTo>
                <a:lnTo>
                  <a:pt x="504" y="358"/>
                </a:lnTo>
                <a:lnTo>
                  <a:pt x="14" y="358"/>
                </a:lnTo>
                <a:lnTo>
                  <a:pt x="0" y="281"/>
                </a:lnTo>
                <a:lnTo>
                  <a:pt x="33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Freeform 10"/>
          <p:cNvSpPr>
            <a:spLocks/>
          </p:cNvSpPr>
          <p:nvPr/>
        </p:nvSpPr>
        <p:spPr bwMode="auto">
          <a:xfrm>
            <a:off x="7207250" y="2128838"/>
            <a:ext cx="182563" cy="457200"/>
          </a:xfrm>
          <a:custGeom>
            <a:avLst/>
            <a:gdLst>
              <a:gd name="T0" fmla="*/ 2147483647 w 121"/>
              <a:gd name="T1" fmla="*/ 2147483647 h 242"/>
              <a:gd name="T2" fmla="*/ 2147483647 w 121"/>
              <a:gd name="T3" fmla="*/ 0 h 242"/>
              <a:gd name="T4" fmla="*/ 2147483647 w 121"/>
              <a:gd name="T5" fmla="*/ 2147483647 h 242"/>
              <a:gd name="T6" fmla="*/ 2147483647 w 121"/>
              <a:gd name="T7" fmla="*/ 2147483647 h 242"/>
              <a:gd name="T8" fmla="*/ 0 w 121"/>
              <a:gd name="T9" fmla="*/ 2147483647 h 242"/>
              <a:gd name="T10" fmla="*/ 2147483647 w 121"/>
              <a:gd name="T11" fmla="*/ 2147483647 h 242"/>
              <a:gd name="T12" fmla="*/ 2147483647 w 121"/>
              <a:gd name="T13" fmla="*/ 2147483647 h 242"/>
              <a:gd name="T14" fmla="*/ 2147483647 w 121"/>
              <a:gd name="T15" fmla="*/ 2147483647 h 2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1"/>
              <a:gd name="T25" fmla="*/ 0 h 242"/>
              <a:gd name="T26" fmla="*/ 121 w 121"/>
              <a:gd name="T27" fmla="*/ 242 h 24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1" h="242">
                <a:moveTo>
                  <a:pt x="74" y="63"/>
                </a:moveTo>
                <a:lnTo>
                  <a:pt x="120" y="0"/>
                </a:lnTo>
                <a:lnTo>
                  <a:pt x="120" y="220"/>
                </a:lnTo>
                <a:lnTo>
                  <a:pt x="77" y="241"/>
                </a:lnTo>
                <a:lnTo>
                  <a:pt x="0" y="239"/>
                </a:lnTo>
                <a:lnTo>
                  <a:pt x="42" y="117"/>
                </a:lnTo>
                <a:lnTo>
                  <a:pt x="70" y="106"/>
                </a:lnTo>
                <a:lnTo>
                  <a:pt x="74" y="63"/>
                </a:lnTo>
              </a:path>
            </a:pathLst>
          </a:custGeom>
          <a:solidFill>
            <a:schemeClr val="bg1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Rectangle 11"/>
          <p:cNvSpPr>
            <a:spLocks noChangeArrowheads="1"/>
          </p:cNvSpPr>
          <p:nvPr/>
        </p:nvSpPr>
        <p:spPr bwMode="auto">
          <a:xfrm>
            <a:off x="5142399" y="5603875"/>
            <a:ext cx="409575" cy="3016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663" name="Freeform 12"/>
          <p:cNvSpPr>
            <a:spLocks/>
          </p:cNvSpPr>
          <p:nvPr/>
        </p:nvSpPr>
        <p:spPr bwMode="auto">
          <a:xfrm>
            <a:off x="7089775" y="2714625"/>
            <a:ext cx="180975" cy="141288"/>
          </a:xfrm>
          <a:custGeom>
            <a:avLst/>
            <a:gdLst>
              <a:gd name="T0" fmla="*/ 2147483647 w 120"/>
              <a:gd name="T1" fmla="*/ 0 h 74"/>
              <a:gd name="T2" fmla="*/ 2147483647 w 120"/>
              <a:gd name="T3" fmla="*/ 0 h 74"/>
              <a:gd name="T4" fmla="*/ 2147483647 w 120"/>
              <a:gd name="T5" fmla="*/ 2147483647 h 74"/>
              <a:gd name="T6" fmla="*/ 0 w 120"/>
              <a:gd name="T7" fmla="*/ 2147483647 h 74"/>
              <a:gd name="T8" fmla="*/ 2147483647 w 120"/>
              <a:gd name="T9" fmla="*/ 0 h 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"/>
              <a:gd name="T16" fmla="*/ 0 h 74"/>
              <a:gd name="T17" fmla="*/ 120 w 120"/>
              <a:gd name="T18" fmla="*/ 74 h 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" h="74">
                <a:moveTo>
                  <a:pt x="6" y="0"/>
                </a:moveTo>
                <a:lnTo>
                  <a:pt x="119" y="0"/>
                </a:lnTo>
                <a:lnTo>
                  <a:pt x="119" y="58"/>
                </a:lnTo>
                <a:lnTo>
                  <a:pt x="0" y="73"/>
                </a:lnTo>
                <a:lnTo>
                  <a:pt x="6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Freeform 13"/>
          <p:cNvSpPr>
            <a:spLocks/>
          </p:cNvSpPr>
          <p:nvPr/>
        </p:nvSpPr>
        <p:spPr bwMode="auto">
          <a:xfrm>
            <a:off x="7389813" y="1878013"/>
            <a:ext cx="388937" cy="666750"/>
          </a:xfrm>
          <a:custGeom>
            <a:avLst/>
            <a:gdLst>
              <a:gd name="T0" fmla="*/ 0 w 254"/>
              <a:gd name="T1" fmla="*/ 2147483647 h 353"/>
              <a:gd name="T2" fmla="*/ 0 w 254"/>
              <a:gd name="T3" fmla="*/ 2147483647 h 353"/>
              <a:gd name="T4" fmla="*/ 2147483647 w 254"/>
              <a:gd name="T5" fmla="*/ 2147483647 h 353"/>
              <a:gd name="T6" fmla="*/ 2147483647 w 254"/>
              <a:gd name="T7" fmla="*/ 2147483647 h 353"/>
              <a:gd name="T8" fmla="*/ 2147483647 w 254"/>
              <a:gd name="T9" fmla="*/ 2147483647 h 353"/>
              <a:gd name="T10" fmla="*/ 2147483647 w 254"/>
              <a:gd name="T11" fmla="*/ 2147483647 h 353"/>
              <a:gd name="T12" fmla="*/ 2147483647 w 254"/>
              <a:gd name="T13" fmla="*/ 2147483647 h 353"/>
              <a:gd name="T14" fmla="*/ 2147483647 w 254"/>
              <a:gd name="T15" fmla="*/ 2147483647 h 353"/>
              <a:gd name="T16" fmla="*/ 2147483647 w 254"/>
              <a:gd name="T17" fmla="*/ 2147483647 h 353"/>
              <a:gd name="T18" fmla="*/ 2147483647 w 254"/>
              <a:gd name="T19" fmla="*/ 0 h 353"/>
              <a:gd name="T20" fmla="*/ 2147483647 w 254"/>
              <a:gd name="T21" fmla="*/ 2147483647 h 353"/>
              <a:gd name="T22" fmla="*/ 0 w 254"/>
              <a:gd name="T23" fmla="*/ 2147483647 h 35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54"/>
              <a:gd name="T37" fmla="*/ 0 h 353"/>
              <a:gd name="T38" fmla="*/ 254 w 254"/>
              <a:gd name="T39" fmla="*/ 353 h 35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54" h="353">
                <a:moveTo>
                  <a:pt x="0" y="136"/>
                </a:moveTo>
                <a:lnTo>
                  <a:pt x="0" y="352"/>
                </a:lnTo>
                <a:lnTo>
                  <a:pt x="61" y="321"/>
                </a:lnTo>
                <a:lnTo>
                  <a:pt x="65" y="293"/>
                </a:lnTo>
                <a:lnTo>
                  <a:pt x="253" y="167"/>
                </a:lnTo>
                <a:lnTo>
                  <a:pt x="243" y="120"/>
                </a:lnTo>
                <a:lnTo>
                  <a:pt x="210" y="107"/>
                </a:lnTo>
                <a:lnTo>
                  <a:pt x="187" y="6"/>
                </a:lnTo>
                <a:lnTo>
                  <a:pt x="137" y="19"/>
                </a:lnTo>
                <a:lnTo>
                  <a:pt x="110" y="0"/>
                </a:lnTo>
                <a:lnTo>
                  <a:pt x="61" y="36"/>
                </a:lnTo>
                <a:lnTo>
                  <a:pt x="0" y="136"/>
                </a:lnTo>
              </a:path>
            </a:pathLst>
          </a:custGeom>
          <a:solidFill>
            <a:srgbClr val="FFFF99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449" name="Freeform 14"/>
          <p:cNvSpPr>
            <a:spLocks/>
          </p:cNvSpPr>
          <p:nvPr/>
        </p:nvSpPr>
        <p:spPr bwMode="auto">
          <a:xfrm>
            <a:off x="4722813" y="2928938"/>
            <a:ext cx="727075" cy="712787"/>
          </a:xfrm>
          <a:custGeom>
            <a:avLst/>
            <a:gdLst>
              <a:gd name="T0" fmla="*/ 0 w 476"/>
              <a:gd name="T1" fmla="*/ 0 h 377"/>
              <a:gd name="T2" fmla="*/ 2147483647 w 476"/>
              <a:gd name="T3" fmla="*/ 0 h 377"/>
              <a:gd name="T4" fmla="*/ 2147483647 w 476"/>
              <a:gd name="T5" fmla="*/ 2147483647 h 377"/>
              <a:gd name="T6" fmla="*/ 2147483647 w 476"/>
              <a:gd name="T7" fmla="*/ 2147483647 h 377"/>
              <a:gd name="T8" fmla="*/ 2147483647 w 476"/>
              <a:gd name="T9" fmla="*/ 2147483647 h 377"/>
              <a:gd name="T10" fmla="*/ 2147483647 w 476"/>
              <a:gd name="T11" fmla="*/ 2147483647 h 377"/>
              <a:gd name="T12" fmla="*/ 2147483647 w 476"/>
              <a:gd name="T13" fmla="*/ 2147483647 h 377"/>
              <a:gd name="T14" fmla="*/ 2147483647 w 476"/>
              <a:gd name="T15" fmla="*/ 2147483647 h 377"/>
              <a:gd name="T16" fmla="*/ 2147483647 w 476"/>
              <a:gd name="T17" fmla="*/ 2147483647 h 377"/>
              <a:gd name="T18" fmla="*/ 2147483647 w 476"/>
              <a:gd name="T19" fmla="*/ 2147483647 h 377"/>
              <a:gd name="T20" fmla="*/ 2147483647 w 476"/>
              <a:gd name="T21" fmla="*/ 2147483647 h 377"/>
              <a:gd name="T22" fmla="*/ 2147483647 w 476"/>
              <a:gd name="T23" fmla="*/ 2147483647 h 377"/>
              <a:gd name="T24" fmla="*/ 2147483647 w 476"/>
              <a:gd name="T25" fmla="*/ 2147483647 h 377"/>
              <a:gd name="T26" fmla="*/ 2147483647 w 476"/>
              <a:gd name="T27" fmla="*/ 2147483647 h 377"/>
              <a:gd name="T28" fmla="*/ 2147483647 w 476"/>
              <a:gd name="T29" fmla="*/ 2147483647 h 377"/>
              <a:gd name="T30" fmla="*/ 2147483647 w 476"/>
              <a:gd name="T31" fmla="*/ 2147483647 h 377"/>
              <a:gd name="T32" fmla="*/ 0 w 476"/>
              <a:gd name="T33" fmla="*/ 0 h 37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6"/>
              <a:gd name="T52" fmla="*/ 0 h 377"/>
              <a:gd name="T53" fmla="*/ 476 w 476"/>
              <a:gd name="T54" fmla="*/ 377 h 37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6" h="377">
                <a:moveTo>
                  <a:pt x="0" y="0"/>
                </a:moveTo>
                <a:lnTo>
                  <a:pt x="313" y="0"/>
                </a:lnTo>
                <a:lnTo>
                  <a:pt x="309" y="50"/>
                </a:lnTo>
                <a:lnTo>
                  <a:pt x="366" y="140"/>
                </a:lnTo>
                <a:lnTo>
                  <a:pt x="395" y="156"/>
                </a:lnTo>
                <a:lnTo>
                  <a:pt x="377" y="183"/>
                </a:lnTo>
                <a:lnTo>
                  <a:pt x="444" y="276"/>
                </a:lnTo>
                <a:lnTo>
                  <a:pt x="475" y="285"/>
                </a:lnTo>
                <a:lnTo>
                  <a:pt x="433" y="376"/>
                </a:lnTo>
                <a:lnTo>
                  <a:pt x="392" y="376"/>
                </a:lnTo>
                <a:lnTo>
                  <a:pt x="405" y="336"/>
                </a:lnTo>
                <a:lnTo>
                  <a:pt x="90" y="336"/>
                </a:lnTo>
                <a:lnTo>
                  <a:pt x="74" y="295"/>
                </a:lnTo>
                <a:lnTo>
                  <a:pt x="74" y="120"/>
                </a:lnTo>
                <a:lnTo>
                  <a:pt x="41" y="91"/>
                </a:lnTo>
                <a:lnTo>
                  <a:pt x="61" y="7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450" name="Freeform 15"/>
          <p:cNvSpPr>
            <a:spLocks/>
          </p:cNvSpPr>
          <p:nvPr/>
        </p:nvSpPr>
        <p:spPr bwMode="auto">
          <a:xfrm>
            <a:off x="5549900" y="2767013"/>
            <a:ext cx="344488" cy="630237"/>
          </a:xfrm>
          <a:custGeom>
            <a:avLst/>
            <a:gdLst>
              <a:gd name="T0" fmla="*/ 2147483647 w 225"/>
              <a:gd name="T1" fmla="*/ 0 h 334"/>
              <a:gd name="T2" fmla="*/ 2147483647 w 225"/>
              <a:gd name="T3" fmla="*/ 2147483647 h 334"/>
              <a:gd name="T4" fmla="*/ 2147483647 w 225"/>
              <a:gd name="T5" fmla="*/ 2147483647 h 334"/>
              <a:gd name="T6" fmla="*/ 2147483647 w 225"/>
              <a:gd name="T7" fmla="*/ 2147483647 h 334"/>
              <a:gd name="T8" fmla="*/ 2147483647 w 225"/>
              <a:gd name="T9" fmla="*/ 2147483647 h 334"/>
              <a:gd name="T10" fmla="*/ 2147483647 w 225"/>
              <a:gd name="T11" fmla="*/ 2147483647 h 334"/>
              <a:gd name="T12" fmla="*/ 0 w 225"/>
              <a:gd name="T13" fmla="*/ 2147483647 h 334"/>
              <a:gd name="T14" fmla="*/ 2147483647 w 225"/>
              <a:gd name="T15" fmla="*/ 2147483647 h 334"/>
              <a:gd name="T16" fmla="*/ 2147483647 w 225"/>
              <a:gd name="T17" fmla="*/ 2147483647 h 334"/>
              <a:gd name="T18" fmla="*/ 2147483647 w 225"/>
              <a:gd name="T19" fmla="*/ 0 h 33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5"/>
              <a:gd name="T31" fmla="*/ 0 h 334"/>
              <a:gd name="T32" fmla="*/ 225 w 225"/>
              <a:gd name="T33" fmla="*/ 334 h 33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5" h="334">
                <a:moveTo>
                  <a:pt x="41" y="0"/>
                </a:moveTo>
                <a:lnTo>
                  <a:pt x="60" y="11"/>
                </a:lnTo>
                <a:lnTo>
                  <a:pt x="91" y="2"/>
                </a:lnTo>
                <a:lnTo>
                  <a:pt x="224" y="2"/>
                </a:lnTo>
                <a:lnTo>
                  <a:pt x="224" y="200"/>
                </a:lnTo>
                <a:lnTo>
                  <a:pt x="141" y="303"/>
                </a:lnTo>
                <a:lnTo>
                  <a:pt x="0" y="333"/>
                </a:lnTo>
                <a:lnTo>
                  <a:pt x="10" y="284"/>
                </a:lnTo>
                <a:lnTo>
                  <a:pt x="41" y="248"/>
                </a:lnTo>
                <a:lnTo>
                  <a:pt x="41" y="0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667" name="Freeform 16"/>
          <p:cNvSpPr>
            <a:spLocks/>
          </p:cNvSpPr>
          <p:nvPr/>
        </p:nvSpPr>
        <p:spPr bwMode="auto">
          <a:xfrm>
            <a:off x="5894388" y="2732088"/>
            <a:ext cx="471487" cy="539750"/>
          </a:xfrm>
          <a:custGeom>
            <a:avLst/>
            <a:gdLst>
              <a:gd name="T0" fmla="*/ 0 w 309"/>
              <a:gd name="T1" fmla="*/ 2147483647 h 285"/>
              <a:gd name="T2" fmla="*/ 2147483647 w 309"/>
              <a:gd name="T3" fmla="*/ 2147483647 h 285"/>
              <a:gd name="T4" fmla="*/ 2147483647 w 309"/>
              <a:gd name="T5" fmla="*/ 2147483647 h 285"/>
              <a:gd name="T6" fmla="*/ 2147483647 w 309"/>
              <a:gd name="T7" fmla="*/ 2147483647 h 285"/>
              <a:gd name="T8" fmla="*/ 2147483647 w 309"/>
              <a:gd name="T9" fmla="*/ 0 h 285"/>
              <a:gd name="T10" fmla="*/ 2147483647 w 309"/>
              <a:gd name="T11" fmla="*/ 2147483647 h 285"/>
              <a:gd name="T12" fmla="*/ 2147483647 w 309"/>
              <a:gd name="T13" fmla="*/ 2147483647 h 285"/>
              <a:gd name="T14" fmla="*/ 2147483647 w 309"/>
              <a:gd name="T15" fmla="*/ 2147483647 h 285"/>
              <a:gd name="T16" fmla="*/ 2147483647 w 309"/>
              <a:gd name="T17" fmla="*/ 2147483647 h 285"/>
              <a:gd name="T18" fmla="*/ 2147483647 w 309"/>
              <a:gd name="T19" fmla="*/ 2147483647 h 285"/>
              <a:gd name="T20" fmla="*/ 2147483647 w 309"/>
              <a:gd name="T21" fmla="*/ 2147483647 h 285"/>
              <a:gd name="T22" fmla="*/ 2147483647 w 309"/>
              <a:gd name="T23" fmla="*/ 2147483647 h 285"/>
              <a:gd name="T24" fmla="*/ 0 w 309"/>
              <a:gd name="T25" fmla="*/ 2147483647 h 285"/>
              <a:gd name="T26" fmla="*/ 0 w 309"/>
              <a:gd name="T27" fmla="*/ 2147483647 h 28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09"/>
              <a:gd name="T43" fmla="*/ 0 h 285"/>
              <a:gd name="T44" fmla="*/ 309 w 309"/>
              <a:gd name="T45" fmla="*/ 285 h 28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09" h="285">
                <a:moveTo>
                  <a:pt x="0" y="19"/>
                </a:moveTo>
                <a:lnTo>
                  <a:pt x="116" y="19"/>
                </a:lnTo>
                <a:lnTo>
                  <a:pt x="159" y="38"/>
                </a:lnTo>
                <a:lnTo>
                  <a:pt x="224" y="38"/>
                </a:lnTo>
                <a:lnTo>
                  <a:pt x="308" y="0"/>
                </a:lnTo>
                <a:lnTo>
                  <a:pt x="308" y="124"/>
                </a:lnTo>
                <a:lnTo>
                  <a:pt x="295" y="129"/>
                </a:lnTo>
                <a:lnTo>
                  <a:pt x="255" y="204"/>
                </a:lnTo>
                <a:lnTo>
                  <a:pt x="232" y="204"/>
                </a:lnTo>
                <a:lnTo>
                  <a:pt x="156" y="284"/>
                </a:lnTo>
                <a:lnTo>
                  <a:pt x="132" y="264"/>
                </a:lnTo>
                <a:lnTo>
                  <a:pt x="94" y="273"/>
                </a:lnTo>
                <a:lnTo>
                  <a:pt x="0" y="202"/>
                </a:lnTo>
                <a:lnTo>
                  <a:pt x="0" y="19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8" name="Freeform 17"/>
          <p:cNvSpPr>
            <a:spLocks/>
          </p:cNvSpPr>
          <p:nvPr/>
        </p:nvSpPr>
        <p:spPr bwMode="auto">
          <a:xfrm>
            <a:off x="4859338" y="3563938"/>
            <a:ext cx="534987" cy="541337"/>
          </a:xfrm>
          <a:custGeom>
            <a:avLst/>
            <a:gdLst>
              <a:gd name="T0" fmla="*/ 0 w 350"/>
              <a:gd name="T1" fmla="*/ 0 h 286"/>
              <a:gd name="T2" fmla="*/ 2147483647 w 350"/>
              <a:gd name="T3" fmla="*/ 0 h 286"/>
              <a:gd name="T4" fmla="*/ 2147483647 w 350"/>
              <a:gd name="T5" fmla="*/ 2147483647 h 286"/>
              <a:gd name="T6" fmla="*/ 2147483647 w 350"/>
              <a:gd name="T7" fmla="*/ 2147483647 h 286"/>
              <a:gd name="T8" fmla="*/ 2147483647 w 350"/>
              <a:gd name="T9" fmla="*/ 2147483647 h 286"/>
              <a:gd name="T10" fmla="*/ 2147483647 w 350"/>
              <a:gd name="T11" fmla="*/ 2147483647 h 286"/>
              <a:gd name="T12" fmla="*/ 2147483647 w 350"/>
              <a:gd name="T13" fmla="*/ 2147483647 h 286"/>
              <a:gd name="T14" fmla="*/ 2147483647 w 350"/>
              <a:gd name="T15" fmla="*/ 2147483647 h 286"/>
              <a:gd name="T16" fmla="*/ 2147483647 w 350"/>
              <a:gd name="T17" fmla="*/ 2147483647 h 286"/>
              <a:gd name="T18" fmla="*/ 2147483647 w 350"/>
              <a:gd name="T19" fmla="*/ 2147483647 h 286"/>
              <a:gd name="T20" fmla="*/ 2147483647 w 350"/>
              <a:gd name="T21" fmla="*/ 2147483647 h 286"/>
              <a:gd name="T22" fmla="*/ 0 w 350"/>
              <a:gd name="T23" fmla="*/ 0 h 28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0"/>
              <a:gd name="T37" fmla="*/ 0 h 286"/>
              <a:gd name="T38" fmla="*/ 350 w 350"/>
              <a:gd name="T39" fmla="*/ 286 h 28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0" h="286">
                <a:moveTo>
                  <a:pt x="0" y="0"/>
                </a:moveTo>
                <a:lnTo>
                  <a:pt x="315" y="0"/>
                </a:lnTo>
                <a:lnTo>
                  <a:pt x="302" y="37"/>
                </a:lnTo>
                <a:lnTo>
                  <a:pt x="349" y="40"/>
                </a:lnTo>
                <a:lnTo>
                  <a:pt x="305" y="138"/>
                </a:lnTo>
                <a:lnTo>
                  <a:pt x="260" y="191"/>
                </a:lnTo>
                <a:lnTo>
                  <a:pt x="228" y="285"/>
                </a:lnTo>
                <a:lnTo>
                  <a:pt x="46" y="285"/>
                </a:lnTo>
                <a:lnTo>
                  <a:pt x="46" y="242"/>
                </a:lnTo>
                <a:lnTo>
                  <a:pt x="12" y="234"/>
                </a:lnTo>
                <a:lnTo>
                  <a:pt x="12" y="58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3" name="Freeform 18"/>
          <p:cNvSpPr>
            <a:spLocks/>
          </p:cNvSpPr>
          <p:nvPr/>
        </p:nvSpPr>
        <p:spPr bwMode="auto">
          <a:xfrm>
            <a:off x="2487613" y="1611313"/>
            <a:ext cx="647700" cy="1119187"/>
          </a:xfrm>
          <a:custGeom>
            <a:avLst/>
            <a:gdLst>
              <a:gd name="T0" fmla="*/ 2147483647 w 424"/>
              <a:gd name="T1" fmla="*/ 0 h 592"/>
              <a:gd name="T2" fmla="*/ 2147483647 w 424"/>
              <a:gd name="T3" fmla="*/ 0 h 592"/>
              <a:gd name="T4" fmla="*/ 2147483647 w 424"/>
              <a:gd name="T5" fmla="*/ 2147483647 h 592"/>
              <a:gd name="T6" fmla="*/ 2147483647 w 424"/>
              <a:gd name="T7" fmla="*/ 2147483647 h 592"/>
              <a:gd name="T8" fmla="*/ 2147483647 w 424"/>
              <a:gd name="T9" fmla="*/ 2147483647 h 592"/>
              <a:gd name="T10" fmla="*/ 2147483647 w 424"/>
              <a:gd name="T11" fmla="*/ 2147483647 h 592"/>
              <a:gd name="T12" fmla="*/ 2147483647 w 424"/>
              <a:gd name="T13" fmla="*/ 2147483647 h 592"/>
              <a:gd name="T14" fmla="*/ 2147483647 w 424"/>
              <a:gd name="T15" fmla="*/ 2147483647 h 592"/>
              <a:gd name="T16" fmla="*/ 2147483647 w 424"/>
              <a:gd name="T17" fmla="*/ 2147483647 h 592"/>
              <a:gd name="T18" fmla="*/ 2147483647 w 424"/>
              <a:gd name="T19" fmla="*/ 2147483647 h 592"/>
              <a:gd name="T20" fmla="*/ 2147483647 w 424"/>
              <a:gd name="T21" fmla="*/ 2147483647 h 592"/>
              <a:gd name="T22" fmla="*/ 2147483647 w 424"/>
              <a:gd name="T23" fmla="*/ 2147483647 h 592"/>
              <a:gd name="T24" fmla="*/ 2147483647 w 424"/>
              <a:gd name="T25" fmla="*/ 2147483647 h 592"/>
              <a:gd name="T26" fmla="*/ 0 w 424"/>
              <a:gd name="T27" fmla="*/ 2147483647 h 592"/>
              <a:gd name="T28" fmla="*/ 2147483647 w 424"/>
              <a:gd name="T29" fmla="*/ 2147483647 h 592"/>
              <a:gd name="T30" fmla="*/ 2147483647 w 424"/>
              <a:gd name="T31" fmla="*/ 2147483647 h 592"/>
              <a:gd name="T32" fmla="*/ 2147483647 w 424"/>
              <a:gd name="T33" fmla="*/ 0 h 59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24"/>
              <a:gd name="T52" fmla="*/ 0 h 592"/>
              <a:gd name="T53" fmla="*/ 424 w 424"/>
              <a:gd name="T54" fmla="*/ 592 h 59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24" h="592">
                <a:moveTo>
                  <a:pt x="12" y="0"/>
                </a:moveTo>
                <a:lnTo>
                  <a:pt x="87" y="0"/>
                </a:lnTo>
                <a:lnTo>
                  <a:pt x="87" y="98"/>
                </a:lnTo>
                <a:lnTo>
                  <a:pt x="211" y="220"/>
                </a:lnTo>
                <a:lnTo>
                  <a:pt x="186" y="273"/>
                </a:lnTo>
                <a:lnTo>
                  <a:pt x="196" y="298"/>
                </a:lnTo>
                <a:lnTo>
                  <a:pt x="242" y="282"/>
                </a:lnTo>
                <a:lnTo>
                  <a:pt x="308" y="389"/>
                </a:lnTo>
                <a:lnTo>
                  <a:pt x="423" y="358"/>
                </a:lnTo>
                <a:lnTo>
                  <a:pt x="423" y="591"/>
                </a:lnTo>
                <a:lnTo>
                  <a:pt x="218" y="591"/>
                </a:lnTo>
                <a:lnTo>
                  <a:pt x="25" y="591"/>
                </a:lnTo>
                <a:lnTo>
                  <a:pt x="25" y="417"/>
                </a:lnTo>
                <a:lnTo>
                  <a:pt x="0" y="413"/>
                </a:lnTo>
                <a:lnTo>
                  <a:pt x="38" y="279"/>
                </a:lnTo>
                <a:lnTo>
                  <a:pt x="12" y="238"/>
                </a:lnTo>
                <a:lnTo>
                  <a:pt x="12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670" name="Freeform 19"/>
          <p:cNvSpPr>
            <a:spLocks/>
          </p:cNvSpPr>
          <p:nvPr/>
        </p:nvSpPr>
        <p:spPr bwMode="auto">
          <a:xfrm>
            <a:off x="4073525" y="3032125"/>
            <a:ext cx="768350" cy="452438"/>
          </a:xfrm>
          <a:custGeom>
            <a:avLst/>
            <a:gdLst>
              <a:gd name="T0" fmla="*/ 0 w 502"/>
              <a:gd name="T1" fmla="*/ 0 h 239"/>
              <a:gd name="T2" fmla="*/ 2147483647 w 502"/>
              <a:gd name="T3" fmla="*/ 0 h 239"/>
              <a:gd name="T4" fmla="*/ 2147483647 w 502"/>
              <a:gd name="T5" fmla="*/ 2147483647 h 239"/>
              <a:gd name="T6" fmla="*/ 2147483647 w 502"/>
              <a:gd name="T7" fmla="*/ 2147483647 h 239"/>
              <a:gd name="T8" fmla="*/ 2147483647 w 502"/>
              <a:gd name="T9" fmla="*/ 2147483647 h 239"/>
              <a:gd name="T10" fmla="*/ 2147483647 w 502"/>
              <a:gd name="T11" fmla="*/ 2147483647 h 239"/>
              <a:gd name="T12" fmla="*/ 0 w 502"/>
              <a:gd name="T13" fmla="*/ 2147483647 h 239"/>
              <a:gd name="T14" fmla="*/ 0 w 502"/>
              <a:gd name="T15" fmla="*/ 0 h 23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02"/>
              <a:gd name="T25" fmla="*/ 0 h 239"/>
              <a:gd name="T26" fmla="*/ 502 w 502"/>
              <a:gd name="T27" fmla="*/ 239 h 23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02" h="239">
                <a:moveTo>
                  <a:pt x="0" y="0"/>
                </a:moveTo>
                <a:lnTo>
                  <a:pt x="474" y="0"/>
                </a:lnTo>
                <a:lnTo>
                  <a:pt x="489" y="17"/>
                </a:lnTo>
                <a:lnTo>
                  <a:pt x="468" y="38"/>
                </a:lnTo>
                <a:lnTo>
                  <a:pt x="501" y="67"/>
                </a:lnTo>
                <a:lnTo>
                  <a:pt x="50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1" name="Freeform 20"/>
          <p:cNvSpPr>
            <a:spLocks/>
          </p:cNvSpPr>
          <p:nvPr/>
        </p:nvSpPr>
        <p:spPr bwMode="auto">
          <a:xfrm>
            <a:off x="4640263" y="2490788"/>
            <a:ext cx="690562" cy="439737"/>
          </a:xfrm>
          <a:custGeom>
            <a:avLst/>
            <a:gdLst>
              <a:gd name="T0" fmla="*/ 0 w 453"/>
              <a:gd name="T1" fmla="*/ 0 h 233"/>
              <a:gd name="T2" fmla="*/ 2147483647 w 453"/>
              <a:gd name="T3" fmla="*/ 0 h 233"/>
              <a:gd name="T4" fmla="*/ 2147483647 w 453"/>
              <a:gd name="T5" fmla="*/ 2147483647 h 233"/>
              <a:gd name="T6" fmla="*/ 2147483647 w 453"/>
              <a:gd name="T7" fmla="*/ 2147483647 h 233"/>
              <a:gd name="T8" fmla="*/ 2147483647 w 453"/>
              <a:gd name="T9" fmla="*/ 2147483647 h 233"/>
              <a:gd name="T10" fmla="*/ 2147483647 w 453"/>
              <a:gd name="T11" fmla="*/ 2147483647 h 233"/>
              <a:gd name="T12" fmla="*/ 2147483647 w 453"/>
              <a:gd name="T13" fmla="*/ 2147483647 h 233"/>
              <a:gd name="T14" fmla="*/ 2147483647 w 453"/>
              <a:gd name="T15" fmla="*/ 2147483647 h 233"/>
              <a:gd name="T16" fmla="*/ 2147483647 w 453"/>
              <a:gd name="T17" fmla="*/ 2147483647 h 233"/>
              <a:gd name="T18" fmla="*/ 2147483647 w 453"/>
              <a:gd name="T19" fmla="*/ 2147483647 h 233"/>
              <a:gd name="T20" fmla="*/ 0 w 453"/>
              <a:gd name="T21" fmla="*/ 2147483647 h 233"/>
              <a:gd name="T22" fmla="*/ 0 w 453"/>
              <a:gd name="T23" fmla="*/ 0 h 23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53"/>
              <a:gd name="T37" fmla="*/ 0 h 233"/>
              <a:gd name="T38" fmla="*/ 453 w 453"/>
              <a:gd name="T39" fmla="*/ 233 h 23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53" h="233">
                <a:moveTo>
                  <a:pt x="0" y="0"/>
                </a:moveTo>
                <a:lnTo>
                  <a:pt x="385" y="0"/>
                </a:lnTo>
                <a:lnTo>
                  <a:pt x="397" y="26"/>
                </a:lnTo>
                <a:lnTo>
                  <a:pt x="395" y="57"/>
                </a:lnTo>
                <a:lnTo>
                  <a:pt x="432" y="89"/>
                </a:lnTo>
                <a:lnTo>
                  <a:pt x="452" y="128"/>
                </a:lnTo>
                <a:lnTo>
                  <a:pt x="397" y="164"/>
                </a:lnTo>
                <a:lnTo>
                  <a:pt x="408" y="189"/>
                </a:lnTo>
                <a:lnTo>
                  <a:pt x="362" y="232"/>
                </a:lnTo>
                <a:lnTo>
                  <a:pt x="54" y="232"/>
                </a:lnTo>
                <a:lnTo>
                  <a:pt x="0" y="84"/>
                </a:lnTo>
                <a:lnTo>
                  <a:pt x="0" y="0"/>
                </a:lnTo>
              </a:path>
            </a:pathLst>
          </a:custGeom>
          <a:solidFill>
            <a:srgbClr val="FFFF99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2" name="Freeform 21"/>
          <p:cNvSpPr>
            <a:spLocks/>
          </p:cNvSpPr>
          <p:nvPr/>
        </p:nvSpPr>
        <p:spPr bwMode="auto">
          <a:xfrm>
            <a:off x="3875088" y="2565400"/>
            <a:ext cx="920750" cy="469900"/>
          </a:xfrm>
          <a:custGeom>
            <a:avLst/>
            <a:gdLst>
              <a:gd name="T0" fmla="*/ 0 w 602"/>
              <a:gd name="T1" fmla="*/ 0 h 248"/>
              <a:gd name="T2" fmla="*/ 2147483647 w 602"/>
              <a:gd name="T3" fmla="*/ 0 h 248"/>
              <a:gd name="T4" fmla="*/ 2147483647 w 602"/>
              <a:gd name="T5" fmla="*/ 2147483647 h 248"/>
              <a:gd name="T6" fmla="*/ 2147483647 w 602"/>
              <a:gd name="T7" fmla="*/ 2147483647 h 248"/>
              <a:gd name="T8" fmla="*/ 2147483647 w 602"/>
              <a:gd name="T9" fmla="*/ 2147483647 h 248"/>
              <a:gd name="T10" fmla="*/ 2147483647 w 602"/>
              <a:gd name="T11" fmla="*/ 2147483647 h 248"/>
              <a:gd name="T12" fmla="*/ 2147483647 w 602"/>
              <a:gd name="T13" fmla="*/ 2147483647 h 248"/>
              <a:gd name="T14" fmla="*/ 2147483647 w 602"/>
              <a:gd name="T15" fmla="*/ 2147483647 h 248"/>
              <a:gd name="T16" fmla="*/ 0 w 602"/>
              <a:gd name="T17" fmla="*/ 2147483647 h 248"/>
              <a:gd name="T18" fmla="*/ 0 w 602"/>
              <a:gd name="T19" fmla="*/ 0 h 24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02"/>
              <a:gd name="T31" fmla="*/ 0 h 248"/>
              <a:gd name="T32" fmla="*/ 602 w 602"/>
              <a:gd name="T33" fmla="*/ 248 h 24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02" h="248">
                <a:moveTo>
                  <a:pt x="0" y="0"/>
                </a:moveTo>
                <a:lnTo>
                  <a:pt x="375" y="0"/>
                </a:lnTo>
                <a:lnTo>
                  <a:pt x="414" y="19"/>
                </a:lnTo>
                <a:lnTo>
                  <a:pt x="500" y="44"/>
                </a:lnTo>
                <a:lnTo>
                  <a:pt x="556" y="198"/>
                </a:lnTo>
                <a:lnTo>
                  <a:pt x="601" y="247"/>
                </a:lnTo>
                <a:lnTo>
                  <a:pt x="129" y="247"/>
                </a:lnTo>
                <a:lnTo>
                  <a:pt x="129" y="162"/>
                </a:lnTo>
                <a:lnTo>
                  <a:pt x="0" y="162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3" name="Freeform 22"/>
          <p:cNvSpPr>
            <a:spLocks/>
          </p:cNvSpPr>
          <p:nvPr/>
        </p:nvSpPr>
        <p:spPr bwMode="auto">
          <a:xfrm>
            <a:off x="4927600" y="4089400"/>
            <a:ext cx="522288" cy="573088"/>
          </a:xfrm>
          <a:custGeom>
            <a:avLst/>
            <a:gdLst>
              <a:gd name="T0" fmla="*/ 2147483647 w 344"/>
              <a:gd name="T1" fmla="*/ 0 h 303"/>
              <a:gd name="T2" fmla="*/ 2147483647 w 344"/>
              <a:gd name="T3" fmla="*/ 0 h 303"/>
              <a:gd name="T4" fmla="*/ 2147483647 w 344"/>
              <a:gd name="T5" fmla="*/ 2147483647 h 303"/>
              <a:gd name="T6" fmla="*/ 2147483647 w 344"/>
              <a:gd name="T7" fmla="*/ 2147483647 h 303"/>
              <a:gd name="T8" fmla="*/ 2147483647 w 344"/>
              <a:gd name="T9" fmla="*/ 2147483647 h 303"/>
              <a:gd name="T10" fmla="*/ 2147483647 w 344"/>
              <a:gd name="T11" fmla="*/ 2147483647 h 303"/>
              <a:gd name="T12" fmla="*/ 2147483647 w 344"/>
              <a:gd name="T13" fmla="*/ 2147483647 h 303"/>
              <a:gd name="T14" fmla="*/ 2147483647 w 344"/>
              <a:gd name="T15" fmla="*/ 2147483647 h 303"/>
              <a:gd name="T16" fmla="*/ 2147483647 w 344"/>
              <a:gd name="T17" fmla="*/ 2147483647 h 303"/>
              <a:gd name="T18" fmla="*/ 2147483647 w 344"/>
              <a:gd name="T19" fmla="*/ 2147483647 h 303"/>
              <a:gd name="T20" fmla="*/ 0 w 344"/>
              <a:gd name="T21" fmla="*/ 2147483647 h 303"/>
              <a:gd name="T22" fmla="*/ 2147483647 w 344"/>
              <a:gd name="T23" fmla="*/ 0 h 30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44"/>
              <a:gd name="T37" fmla="*/ 0 h 303"/>
              <a:gd name="T38" fmla="*/ 344 w 344"/>
              <a:gd name="T39" fmla="*/ 303 h 30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44" h="303">
                <a:moveTo>
                  <a:pt x="3" y="0"/>
                </a:moveTo>
                <a:lnTo>
                  <a:pt x="187" y="0"/>
                </a:lnTo>
                <a:lnTo>
                  <a:pt x="219" y="58"/>
                </a:lnTo>
                <a:lnTo>
                  <a:pt x="185" y="167"/>
                </a:lnTo>
                <a:lnTo>
                  <a:pt x="292" y="167"/>
                </a:lnTo>
                <a:lnTo>
                  <a:pt x="318" y="233"/>
                </a:lnTo>
                <a:lnTo>
                  <a:pt x="343" y="302"/>
                </a:lnTo>
                <a:lnTo>
                  <a:pt x="198" y="294"/>
                </a:lnTo>
                <a:lnTo>
                  <a:pt x="24" y="234"/>
                </a:lnTo>
                <a:lnTo>
                  <a:pt x="44" y="187"/>
                </a:lnTo>
                <a:lnTo>
                  <a:pt x="0" y="92"/>
                </a:lnTo>
                <a:lnTo>
                  <a:pt x="3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4" name="Freeform 23"/>
          <p:cNvSpPr>
            <a:spLocks/>
          </p:cNvSpPr>
          <p:nvPr/>
        </p:nvSpPr>
        <p:spPr bwMode="auto">
          <a:xfrm>
            <a:off x="2830513" y="2732088"/>
            <a:ext cx="525462" cy="758825"/>
          </a:xfrm>
          <a:custGeom>
            <a:avLst/>
            <a:gdLst>
              <a:gd name="T0" fmla="*/ 2147483647 w 343"/>
              <a:gd name="T1" fmla="*/ 2147483647 h 401"/>
              <a:gd name="T2" fmla="*/ 2147483647 w 343"/>
              <a:gd name="T3" fmla="*/ 2147483647 h 401"/>
              <a:gd name="T4" fmla="*/ 2147483647 w 343"/>
              <a:gd name="T5" fmla="*/ 2147483647 h 401"/>
              <a:gd name="T6" fmla="*/ 0 w 343"/>
              <a:gd name="T7" fmla="*/ 2147483647 h 401"/>
              <a:gd name="T8" fmla="*/ 0 w 343"/>
              <a:gd name="T9" fmla="*/ 0 h 401"/>
              <a:gd name="T10" fmla="*/ 2147483647 w 343"/>
              <a:gd name="T11" fmla="*/ 0 h 401"/>
              <a:gd name="T12" fmla="*/ 2147483647 w 343"/>
              <a:gd name="T13" fmla="*/ 2147483647 h 40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43"/>
              <a:gd name="T22" fmla="*/ 0 h 401"/>
              <a:gd name="T23" fmla="*/ 343 w 343"/>
              <a:gd name="T24" fmla="*/ 401 h 40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43" h="401">
                <a:moveTo>
                  <a:pt x="201" y="76"/>
                </a:moveTo>
                <a:lnTo>
                  <a:pt x="342" y="76"/>
                </a:lnTo>
                <a:lnTo>
                  <a:pt x="342" y="400"/>
                </a:lnTo>
                <a:lnTo>
                  <a:pt x="0" y="400"/>
                </a:lnTo>
                <a:lnTo>
                  <a:pt x="0" y="0"/>
                </a:lnTo>
                <a:lnTo>
                  <a:pt x="201" y="0"/>
                </a:lnTo>
                <a:lnTo>
                  <a:pt x="201" y="76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5" name="Freeform 24"/>
          <p:cNvSpPr>
            <a:spLocks/>
          </p:cNvSpPr>
          <p:nvPr/>
        </p:nvSpPr>
        <p:spPr bwMode="auto">
          <a:xfrm>
            <a:off x="6364288" y="2660650"/>
            <a:ext cx="587375" cy="404813"/>
          </a:xfrm>
          <a:custGeom>
            <a:avLst/>
            <a:gdLst>
              <a:gd name="T0" fmla="*/ 0 w 384"/>
              <a:gd name="T1" fmla="*/ 2147483647 h 214"/>
              <a:gd name="T2" fmla="*/ 2147483647 w 384"/>
              <a:gd name="T3" fmla="*/ 0 h 214"/>
              <a:gd name="T4" fmla="*/ 2147483647 w 384"/>
              <a:gd name="T5" fmla="*/ 2147483647 h 214"/>
              <a:gd name="T6" fmla="*/ 2147483647 w 384"/>
              <a:gd name="T7" fmla="*/ 2147483647 h 214"/>
              <a:gd name="T8" fmla="*/ 2147483647 w 384"/>
              <a:gd name="T9" fmla="*/ 2147483647 h 214"/>
              <a:gd name="T10" fmla="*/ 2147483647 w 384"/>
              <a:gd name="T11" fmla="*/ 2147483647 h 214"/>
              <a:gd name="T12" fmla="*/ 2147483647 w 384"/>
              <a:gd name="T13" fmla="*/ 2147483647 h 214"/>
              <a:gd name="T14" fmla="*/ 2147483647 w 384"/>
              <a:gd name="T15" fmla="*/ 2147483647 h 214"/>
              <a:gd name="T16" fmla="*/ 2147483647 w 384"/>
              <a:gd name="T17" fmla="*/ 2147483647 h 214"/>
              <a:gd name="T18" fmla="*/ 2147483647 w 384"/>
              <a:gd name="T19" fmla="*/ 2147483647 h 214"/>
              <a:gd name="T20" fmla="*/ 0 w 384"/>
              <a:gd name="T21" fmla="*/ 2147483647 h 214"/>
              <a:gd name="T22" fmla="*/ 0 w 384"/>
              <a:gd name="T23" fmla="*/ 2147483647 h 21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84"/>
              <a:gd name="T37" fmla="*/ 0 h 214"/>
              <a:gd name="T38" fmla="*/ 384 w 384"/>
              <a:gd name="T39" fmla="*/ 214 h 21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84" h="214">
                <a:moveTo>
                  <a:pt x="0" y="40"/>
                </a:moveTo>
                <a:lnTo>
                  <a:pt x="54" y="0"/>
                </a:lnTo>
                <a:lnTo>
                  <a:pt x="54" y="39"/>
                </a:lnTo>
                <a:lnTo>
                  <a:pt x="339" y="39"/>
                </a:lnTo>
                <a:lnTo>
                  <a:pt x="383" y="101"/>
                </a:lnTo>
                <a:lnTo>
                  <a:pt x="357" y="120"/>
                </a:lnTo>
                <a:lnTo>
                  <a:pt x="381" y="174"/>
                </a:lnTo>
                <a:lnTo>
                  <a:pt x="358" y="196"/>
                </a:lnTo>
                <a:lnTo>
                  <a:pt x="291" y="196"/>
                </a:lnTo>
                <a:lnTo>
                  <a:pt x="291" y="213"/>
                </a:lnTo>
                <a:lnTo>
                  <a:pt x="0" y="213"/>
                </a:lnTo>
                <a:lnTo>
                  <a:pt x="0" y="40"/>
                </a:lnTo>
              </a:path>
            </a:pathLst>
          </a:custGeom>
          <a:solidFill>
            <a:srgbClr val="FFFF99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0" name="Freeform 25"/>
          <p:cNvSpPr>
            <a:spLocks/>
          </p:cNvSpPr>
          <p:nvPr/>
        </p:nvSpPr>
        <p:spPr bwMode="auto">
          <a:xfrm>
            <a:off x="7270750" y="2714625"/>
            <a:ext cx="76200" cy="111125"/>
          </a:xfrm>
          <a:custGeom>
            <a:avLst/>
            <a:gdLst>
              <a:gd name="T0" fmla="*/ 0 w 49"/>
              <a:gd name="T1" fmla="*/ 0 h 58"/>
              <a:gd name="T2" fmla="*/ 2147483647 w 49"/>
              <a:gd name="T3" fmla="*/ 0 h 58"/>
              <a:gd name="T4" fmla="*/ 2147483647 w 49"/>
              <a:gd name="T5" fmla="*/ 2147483647 h 58"/>
              <a:gd name="T6" fmla="*/ 2147483647 w 49"/>
              <a:gd name="T7" fmla="*/ 2147483647 h 58"/>
              <a:gd name="T8" fmla="*/ 0 w 49"/>
              <a:gd name="T9" fmla="*/ 2147483647 h 58"/>
              <a:gd name="T10" fmla="*/ 0 w 49"/>
              <a:gd name="T11" fmla="*/ 0 h 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9"/>
              <a:gd name="T19" fmla="*/ 0 h 58"/>
              <a:gd name="T20" fmla="*/ 49 w 49"/>
              <a:gd name="T21" fmla="*/ 58 h 5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9" h="58">
                <a:moveTo>
                  <a:pt x="0" y="0"/>
                </a:moveTo>
                <a:lnTo>
                  <a:pt x="32" y="0"/>
                </a:lnTo>
                <a:lnTo>
                  <a:pt x="48" y="16"/>
                </a:lnTo>
                <a:lnTo>
                  <a:pt x="30" y="53"/>
                </a:lnTo>
                <a:lnTo>
                  <a:pt x="0" y="57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461" name="Freeform 26"/>
          <p:cNvSpPr>
            <a:spLocks/>
          </p:cNvSpPr>
          <p:nvPr/>
        </p:nvSpPr>
        <p:spPr bwMode="auto">
          <a:xfrm>
            <a:off x="5057775" y="1938338"/>
            <a:ext cx="622300" cy="719137"/>
          </a:xfrm>
          <a:custGeom>
            <a:avLst/>
            <a:gdLst>
              <a:gd name="T0" fmla="*/ 2147483647 w 407"/>
              <a:gd name="T1" fmla="*/ 2147483647 h 380"/>
              <a:gd name="T2" fmla="*/ 2147483647 w 407"/>
              <a:gd name="T3" fmla="*/ 0 h 380"/>
              <a:gd name="T4" fmla="*/ 2147483647 w 407"/>
              <a:gd name="T5" fmla="*/ 2147483647 h 380"/>
              <a:gd name="T6" fmla="*/ 2147483647 w 407"/>
              <a:gd name="T7" fmla="*/ 2147483647 h 380"/>
              <a:gd name="T8" fmla="*/ 2147483647 w 407"/>
              <a:gd name="T9" fmla="*/ 2147483647 h 380"/>
              <a:gd name="T10" fmla="*/ 2147483647 w 407"/>
              <a:gd name="T11" fmla="*/ 2147483647 h 380"/>
              <a:gd name="T12" fmla="*/ 2147483647 w 407"/>
              <a:gd name="T13" fmla="*/ 2147483647 h 380"/>
              <a:gd name="T14" fmla="*/ 2147483647 w 407"/>
              <a:gd name="T15" fmla="*/ 2147483647 h 380"/>
              <a:gd name="T16" fmla="*/ 2147483647 w 407"/>
              <a:gd name="T17" fmla="*/ 2147483647 h 380"/>
              <a:gd name="T18" fmla="*/ 2147483647 w 407"/>
              <a:gd name="T19" fmla="*/ 2147483647 h 380"/>
              <a:gd name="T20" fmla="*/ 2147483647 w 407"/>
              <a:gd name="T21" fmla="*/ 2147483647 h 380"/>
              <a:gd name="T22" fmla="*/ 2147483647 w 407"/>
              <a:gd name="T23" fmla="*/ 2147483647 h 380"/>
              <a:gd name="T24" fmla="*/ 2147483647 w 407"/>
              <a:gd name="T25" fmla="*/ 2147483647 h 380"/>
              <a:gd name="T26" fmla="*/ 2147483647 w 407"/>
              <a:gd name="T27" fmla="*/ 2147483647 h 380"/>
              <a:gd name="T28" fmla="*/ 2147483647 w 407"/>
              <a:gd name="T29" fmla="*/ 2147483647 h 380"/>
              <a:gd name="T30" fmla="*/ 0 w 407"/>
              <a:gd name="T31" fmla="*/ 2147483647 h 380"/>
              <a:gd name="T32" fmla="*/ 0 w 407"/>
              <a:gd name="T33" fmla="*/ 2147483647 h 380"/>
              <a:gd name="T34" fmla="*/ 2147483647 w 407"/>
              <a:gd name="T35" fmla="*/ 2147483647 h 38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07"/>
              <a:gd name="T55" fmla="*/ 0 h 380"/>
              <a:gd name="T56" fmla="*/ 407 w 407"/>
              <a:gd name="T57" fmla="*/ 380 h 38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07" h="380">
                <a:moveTo>
                  <a:pt x="26" y="28"/>
                </a:moveTo>
                <a:lnTo>
                  <a:pt x="129" y="0"/>
                </a:lnTo>
                <a:lnTo>
                  <a:pt x="149" y="36"/>
                </a:lnTo>
                <a:lnTo>
                  <a:pt x="289" y="99"/>
                </a:lnTo>
                <a:lnTo>
                  <a:pt x="321" y="134"/>
                </a:lnTo>
                <a:lnTo>
                  <a:pt x="332" y="169"/>
                </a:lnTo>
                <a:lnTo>
                  <a:pt x="385" y="161"/>
                </a:lnTo>
                <a:lnTo>
                  <a:pt x="406" y="177"/>
                </a:lnTo>
                <a:lnTo>
                  <a:pt x="361" y="237"/>
                </a:lnTo>
                <a:lnTo>
                  <a:pt x="338" y="379"/>
                </a:lnTo>
                <a:lnTo>
                  <a:pt x="158" y="379"/>
                </a:lnTo>
                <a:lnTo>
                  <a:pt x="123" y="353"/>
                </a:lnTo>
                <a:lnTo>
                  <a:pt x="125" y="319"/>
                </a:lnTo>
                <a:lnTo>
                  <a:pt x="111" y="288"/>
                </a:lnTo>
                <a:lnTo>
                  <a:pt x="107" y="256"/>
                </a:lnTo>
                <a:lnTo>
                  <a:pt x="0" y="186"/>
                </a:lnTo>
                <a:lnTo>
                  <a:pt x="0" y="116"/>
                </a:lnTo>
                <a:lnTo>
                  <a:pt x="26" y="28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678" name="Rectangle 27"/>
          <p:cNvSpPr>
            <a:spLocks noChangeArrowheads="1"/>
          </p:cNvSpPr>
          <p:nvPr/>
        </p:nvSpPr>
        <p:spPr bwMode="auto">
          <a:xfrm>
            <a:off x="3242705" y="5623575"/>
            <a:ext cx="412750" cy="301625"/>
          </a:xfrm>
          <a:prstGeom prst="rect">
            <a:avLst/>
          </a:prstGeom>
          <a:solidFill>
            <a:srgbClr val="FFFF99"/>
          </a:solidFill>
          <a:ln w="12700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Freeform 28"/>
          <p:cNvSpPr>
            <a:spLocks/>
          </p:cNvSpPr>
          <p:nvPr/>
        </p:nvSpPr>
        <p:spPr bwMode="auto">
          <a:xfrm>
            <a:off x="1752600" y="2727325"/>
            <a:ext cx="1092200" cy="1373188"/>
          </a:xfrm>
          <a:custGeom>
            <a:avLst/>
            <a:gdLst>
              <a:gd name="T0" fmla="*/ 2147483647 w 714"/>
              <a:gd name="T1" fmla="*/ 0 h 727"/>
              <a:gd name="T2" fmla="*/ 2147483647 w 714"/>
              <a:gd name="T3" fmla="*/ 0 h 727"/>
              <a:gd name="T4" fmla="*/ 2147483647 w 714"/>
              <a:gd name="T5" fmla="*/ 2147483647 h 727"/>
              <a:gd name="T6" fmla="*/ 2147483647 w 714"/>
              <a:gd name="T7" fmla="*/ 2147483647 h 727"/>
              <a:gd name="T8" fmla="*/ 2147483647 w 714"/>
              <a:gd name="T9" fmla="*/ 2147483647 h 727"/>
              <a:gd name="T10" fmla="*/ 2147483647 w 714"/>
              <a:gd name="T11" fmla="*/ 2147483647 h 727"/>
              <a:gd name="T12" fmla="*/ 2147483647 w 714"/>
              <a:gd name="T13" fmla="*/ 2147483647 h 727"/>
              <a:gd name="T14" fmla="*/ 2147483647 w 714"/>
              <a:gd name="T15" fmla="*/ 2147483647 h 727"/>
              <a:gd name="T16" fmla="*/ 2147483647 w 714"/>
              <a:gd name="T17" fmla="*/ 2147483647 h 727"/>
              <a:gd name="T18" fmla="*/ 2147483647 w 714"/>
              <a:gd name="T19" fmla="*/ 2147483647 h 727"/>
              <a:gd name="T20" fmla="*/ 2147483647 w 714"/>
              <a:gd name="T21" fmla="*/ 2147483647 h 727"/>
              <a:gd name="T22" fmla="*/ 2147483647 w 714"/>
              <a:gd name="T23" fmla="*/ 2147483647 h 727"/>
              <a:gd name="T24" fmla="*/ 0 w 714"/>
              <a:gd name="T25" fmla="*/ 2147483647 h 727"/>
              <a:gd name="T26" fmla="*/ 2147483647 w 714"/>
              <a:gd name="T27" fmla="*/ 0 h 7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14"/>
              <a:gd name="T43" fmla="*/ 0 h 727"/>
              <a:gd name="T44" fmla="*/ 714 w 714"/>
              <a:gd name="T45" fmla="*/ 727 h 7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14" h="727">
                <a:moveTo>
                  <a:pt x="16" y="0"/>
                </a:moveTo>
                <a:lnTo>
                  <a:pt x="307" y="0"/>
                </a:lnTo>
                <a:lnTo>
                  <a:pt x="307" y="248"/>
                </a:lnTo>
                <a:lnTo>
                  <a:pt x="680" y="588"/>
                </a:lnTo>
                <a:lnTo>
                  <a:pt x="713" y="627"/>
                </a:lnTo>
                <a:lnTo>
                  <a:pt x="696" y="726"/>
                </a:lnTo>
                <a:lnTo>
                  <a:pt x="510" y="726"/>
                </a:lnTo>
                <a:lnTo>
                  <a:pt x="343" y="604"/>
                </a:lnTo>
                <a:lnTo>
                  <a:pt x="285" y="604"/>
                </a:lnTo>
                <a:lnTo>
                  <a:pt x="144" y="376"/>
                </a:lnTo>
                <a:lnTo>
                  <a:pt x="45" y="236"/>
                </a:lnTo>
                <a:lnTo>
                  <a:pt x="57" y="183"/>
                </a:lnTo>
                <a:lnTo>
                  <a:pt x="0" y="111"/>
                </a:lnTo>
                <a:lnTo>
                  <a:pt x="16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680" name="Freeform 29"/>
          <p:cNvSpPr>
            <a:spLocks/>
          </p:cNvSpPr>
          <p:nvPr/>
        </p:nvSpPr>
        <p:spPr bwMode="auto">
          <a:xfrm>
            <a:off x="3875088" y="1609099"/>
            <a:ext cx="784225" cy="574341"/>
          </a:xfrm>
          <a:custGeom>
            <a:avLst/>
            <a:gdLst>
              <a:gd name="T0" fmla="*/ 0 w 513"/>
              <a:gd name="T1" fmla="*/ 0 h 251"/>
              <a:gd name="T2" fmla="*/ 2147483647 w 513"/>
              <a:gd name="T3" fmla="*/ 0 h 251"/>
              <a:gd name="T4" fmla="*/ 2147483647 w 513"/>
              <a:gd name="T5" fmla="*/ 2147483647 h 251"/>
              <a:gd name="T6" fmla="*/ 2147483647 w 513"/>
              <a:gd name="T7" fmla="*/ 2147483647 h 251"/>
              <a:gd name="T8" fmla="*/ 2147483647 w 513"/>
              <a:gd name="T9" fmla="*/ 2147483647 h 251"/>
              <a:gd name="T10" fmla="*/ 0 w 513"/>
              <a:gd name="T11" fmla="*/ 0 h 25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13"/>
              <a:gd name="T19" fmla="*/ 0 h 251"/>
              <a:gd name="T20" fmla="*/ 513 w 513"/>
              <a:gd name="T21" fmla="*/ 251 h 25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13" h="251">
                <a:moveTo>
                  <a:pt x="0" y="0"/>
                </a:moveTo>
                <a:lnTo>
                  <a:pt x="461" y="0"/>
                </a:lnTo>
                <a:lnTo>
                  <a:pt x="504" y="188"/>
                </a:lnTo>
                <a:lnTo>
                  <a:pt x="512" y="250"/>
                </a:lnTo>
                <a:lnTo>
                  <a:pt x="2" y="25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1" name="Freeform 30"/>
          <p:cNvSpPr>
            <a:spLocks/>
          </p:cNvSpPr>
          <p:nvPr/>
        </p:nvSpPr>
        <p:spPr bwMode="auto">
          <a:xfrm>
            <a:off x="6459538" y="3065463"/>
            <a:ext cx="452437" cy="330200"/>
          </a:xfrm>
          <a:custGeom>
            <a:avLst/>
            <a:gdLst>
              <a:gd name="T0" fmla="*/ 0 w 297"/>
              <a:gd name="T1" fmla="*/ 0 h 175"/>
              <a:gd name="T2" fmla="*/ 2147483647 w 297"/>
              <a:gd name="T3" fmla="*/ 0 h 175"/>
              <a:gd name="T4" fmla="*/ 2147483647 w 297"/>
              <a:gd name="T5" fmla="*/ 2147483647 h 175"/>
              <a:gd name="T6" fmla="*/ 2147483647 w 297"/>
              <a:gd name="T7" fmla="*/ 2147483647 h 175"/>
              <a:gd name="T8" fmla="*/ 2147483647 w 297"/>
              <a:gd name="T9" fmla="*/ 2147483647 h 175"/>
              <a:gd name="T10" fmla="*/ 2147483647 w 297"/>
              <a:gd name="T11" fmla="*/ 2147483647 h 175"/>
              <a:gd name="T12" fmla="*/ 2147483647 w 297"/>
              <a:gd name="T13" fmla="*/ 2147483647 h 175"/>
              <a:gd name="T14" fmla="*/ 2147483647 w 297"/>
              <a:gd name="T15" fmla="*/ 2147483647 h 175"/>
              <a:gd name="T16" fmla="*/ 2147483647 w 297"/>
              <a:gd name="T17" fmla="*/ 2147483647 h 175"/>
              <a:gd name="T18" fmla="*/ 0 w 297"/>
              <a:gd name="T19" fmla="*/ 2147483647 h 175"/>
              <a:gd name="T20" fmla="*/ 0 w 297"/>
              <a:gd name="T21" fmla="*/ 0 h 17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7"/>
              <a:gd name="T34" fmla="*/ 0 h 175"/>
              <a:gd name="T35" fmla="*/ 297 w 297"/>
              <a:gd name="T36" fmla="*/ 175 h 17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7" h="175">
                <a:moveTo>
                  <a:pt x="0" y="0"/>
                </a:moveTo>
                <a:lnTo>
                  <a:pt x="230" y="0"/>
                </a:lnTo>
                <a:lnTo>
                  <a:pt x="230" y="108"/>
                </a:lnTo>
                <a:lnTo>
                  <a:pt x="296" y="108"/>
                </a:lnTo>
                <a:lnTo>
                  <a:pt x="259" y="174"/>
                </a:lnTo>
                <a:lnTo>
                  <a:pt x="181" y="155"/>
                </a:lnTo>
                <a:lnTo>
                  <a:pt x="155" y="69"/>
                </a:lnTo>
                <a:lnTo>
                  <a:pt x="146" y="48"/>
                </a:lnTo>
                <a:lnTo>
                  <a:pt x="88" y="32"/>
                </a:lnTo>
                <a:lnTo>
                  <a:pt x="0" y="7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6" name="Freeform 31"/>
          <p:cNvSpPr>
            <a:spLocks/>
          </p:cNvSpPr>
          <p:nvPr/>
        </p:nvSpPr>
        <p:spPr bwMode="auto">
          <a:xfrm>
            <a:off x="6446838" y="2243138"/>
            <a:ext cx="658812" cy="658812"/>
          </a:xfrm>
          <a:custGeom>
            <a:avLst/>
            <a:gdLst>
              <a:gd name="T0" fmla="*/ 0 w 431"/>
              <a:gd name="T1" fmla="*/ 2147483647 h 349"/>
              <a:gd name="T2" fmla="*/ 0 w 431"/>
              <a:gd name="T3" fmla="*/ 2147483647 h 349"/>
              <a:gd name="T4" fmla="*/ 2147483647 w 431"/>
              <a:gd name="T5" fmla="*/ 2147483647 h 349"/>
              <a:gd name="T6" fmla="*/ 2147483647 w 431"/>
              <a:gd name="T7" fmla="*/ 2147483647 h 349"/>
              <a:gd name="T8" fmla="*/ 2147483647 w 431"/>
              <a:gd name="T9" fmla="*/ 2147483647 h 349"/>
              <a:gd name="T10" fmla="*/ 2147483647 w 431"/>
              <a:gd name="T11" fmla="*/ 2147483647 h 349"/>
              <a:gd name="T12" fmla="*/ 2147483647 w 431"/>
              <a:gd name="T13" fmla="*/ 2147483647 h 349"/>
              <a:gd name="T14" fmla="*/ 2147483647 w 431"/>
              <a:gd name="T15" fmla="*/ 2147483647 h 349"/>
              <a:gd name="T16" fmla="*/ 2147483647 w 431"/>
              <a:gd name="T17" fmla="*/ 2147483647 h 349"/>
              <a:gd name="T18" fmla="*/ 2147483647 w 431"/>
              <a:gd name="T19" fmla="*/ 2147483647 h 349"/>
              <a:gd name="T20" fmla="*/ 2147483647 w 431"/>
              <a:gd name="T21" fmla="*/ 0 h 349"/>
              <a:gd name="T22" fmla="*/ 2147483647 w 431"/>
              <a:gd name="T23" fmla="*/ 0 h 349"/>
              <a:gd name="T24" fmla="*/ 2147483647 w 431"/>
              <a:gd name="T25" fmla="*/ 2147483647 h 349"/>
              <a:gd name="T26" fmla="*/ 2147483647 w 431"/>
              <a:gd name="T27" fmla="*/ 2147483647 h 349"/>
              <a:gd name="T28" fmla="*/ 2147483647 w 431"/>
              <a:gd name="T29" fmla="*/ 2147483647 h 349"/>
              <a:gd name="T30" fmla="*/ 2147483647 w 431"/>
              <a:gd name="T31" fmla="*/ 2147483647 h 349"/>
              <a:gd name="T32" fmla="*/ 2147483647 w 431"/>
              <a:gd name="T33" fmla="*/ 2147483647 h 349"/>
              <a:gd name="T34" fmla="*/ 2147483647 w 431"/>
              <a:gd name="T35" fmla="*/ 2147483647 h 349"/>
              <a:gd name="T36" fmla="*/ 0 w 431"/>
              <a:gd name="T37" fmla="*/ 2147483647 h 34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31"/>
              <a:gd name="T58" fmla="*/ 0 h 349"/>
              <a:gd name="T59" fmla="*/ 431 w 431"/>
              <a:gd name="T60" fmla="*/ 349 h 34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31" h="349">
                <a:moveTo>
                  <a:pt x="0" y="220"/>
                </a:moveTo>
                <a:lnTo>
                  <a:pt x="0" y="257"/>
                </a:lnTo>
                <a:lnTo>
                  <a:pt x="282" y="257"/>
                </a:lnTo>
                <a:lnTo>
                  <a:pt x="328" y="320"/>
                </a:lnTo>
                <a:lnTo>
                  <a:pt x="381" y="329"/>
                </a:lnTo>
                <a:lnTo>
                  <a:pt x="382" y="348"/>
                </a:lnTo>
                <a:lnTo>
                  <a:pt x="420" y="322"/>
                </a:lnTo>
                <a:lnTo>
                  <a:pt x="430" y="205"/>
                </a:lnTo>
                <a:lnTo>
                  <a:pt x="430" y="125"/>
                </a:lnTo>
                <a:lnTo>
                  <a:pt x="414" y="112"/>
                </a:lnTo>
                <a:lnTo>
                  <a:pt x="421" y="0"/>
                </a:lnTo>
                <a:lnTo>
                  <a:pt x="330" y="0"/>
                </a:lnTo>
                <a:lnTo>
                  <a:pt x="231" y="90"/>
                </a:lnTo>
                <a:lnTo>
                  <a:pt x="248" y="119"/>
                </a:lnTo>
                <a:lnTo>
                  <a:pt x="187" y="160"/>
                </a:lnTo>
                <a:lnTo>
                  <a:pt x="110" y="151"/>
                </a:lnTo>
                <a:lnTo>
                  <a:pt x="44" y="151"/>
                </a:lnTo>
                <a:lnTo>
                  <a:pt x="29" y="192"/>
                </a:lnTo>
                <a:lnTo>
                  <a:pt x="0" y="220"/>
                </a:lnTo>
              </a:path>
            </a:pathLst>
          </a:custGeom>
          <a:solidFill>
            <a:schemeClr val="bg1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683" name="Freeform 32"/>
          <p:cNvSpPr>
            <a:spLocks/>
          </p:cNvSpPr>
          <p:nvPr/>
        </p:nvSpPr>
        <p:spPr bwMode="auto">
          <a:xfrm>
            <a:off x="5953125" y="3197225"/>
            <a:ext cx="900113" cy="366713"/>
          </a:xfrm>
          <a:custGeom>
            <a:avLst/>
            <a:gdLst>
              <a:gd name="T0" fmla="*/ 0 w 589"/>
              <a:gd name="T1" fmla="*/ 2147483647 h 194"/>
              <a:gd name="T2" fmla="*/ 2147483647 w 589"/>
              <a:gd name="T3" fmla="*/ 2147483647 h 194"/>
              <a:gd name="T4" fmla="*/ 2147483647 w 589"/>
              <a:gd name="T5" fmla="*/ 2147483647 h 194"/>
              <a:gd name="T6" fmla="*/ 2147483647 w 589"/>
              <a:gd name="T7" fmla="*/ 2147483647 h 194"/>
              <a:gd name="T8" fmla="*/ 2147483647 w 589"/>
              <a:gd name="T9" fmla="*/ 2147483647 h 194"/>
              <a:gd name="T10" fmla="*/ 2147483647 w 589"/>
              <a:gd name="T11" fmla="*/ 2147483647 h 194"/>
              <a:gd name="T12" fmla="*/ 2147483647 w 589"/>
              <a:gd name="T13" fmla="*/ 0 h 194"/>
              <a:gd name="T14" fmla="*/ 2147483647 w 589"/>
              <a:gd name="T15" fmla="*/ 2147483647 h 194"/>
              <a:gd name="T16" fmla="*/ 2147483647 w 589"/>
              <a:gd name="T17" fmla="*/ 2147483647 h 194"/>
              <a:gd name="T18" fmla="*/ 2147483647 w 589"/>
              <a:gd name="T19" fmla="*/ 2147483647 h 194"/>
              <a:gd name="T20" fmla="*/ 2147483647 w 589"/>
              <a:gd name="T21" fmla="*/ 2147483647 h 194"/>
              <a:gd name="T22" fmla="*/ 0 w 589"/>
              <a:gd name="T23" fmla="*/ 2147483647 h 1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89"/>
              <a:gd name="T37" fmla="*/ 0 h 194"/>
              <a:gd name="T38" fmla="*/ 589 w 589"/>
              <a:gd name="T39" fmla="*/ 194 h 1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89" h="194">
                <a:moveTo>
                  <a:pt x="0" y="192"/>
                </a:moveTo>
                <a:lnTo>
                  <a:pt x="18" y="174"/>
                </a:lnTo>
                <a:lnTo>
                  <a:pt x="150" y="119"/>
                </a:lnTo>
                <a:lnTo>
                  <a:pt x="264" y="135"/>
                </a:lnTo>
                <a:lnTo>
                  <a:pt x="296" y="114"/>
                </a:lnTo>
                <a:lnTo>
                  <a:pt x="331" y="50"/>
                </a:lnTo>
                <a:lnTo>
                  <a:pt x="487" y="0"/>
                </a:lnTo>
                <a:lnTo>
                  <a:pt x="514" y="86"/>
                </a:lnTo>
                <a:lnTo>
                  <a:pt x="588" y="103"/>
                </a:lnTo>
                <a:lnTo>
                  <a:pt x="551" y="144"/>
                </a:lnTo>
                <a:lnTo>
                  <a:pt x="575" y="193"/>
                </a:lnTo>
                <a:lnTo>
                  <a:pt x="0" y="192"/>
                </a:lnTo>
              </a:path>
            </a:pathLst>
          </a:custGeom>
          <a:solidFill>
            <a:srgbClr val="FFFF99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4" name="Freeform 33"/>
          <p:cNvSpPr>
            <a:spLocks/>
          </p:cNvSpPr>
          <p:nvPr/>
        </p:nvSpPr>
        <p:spPr bwMode="auto">
          <a:xfrm>
            <a:off x="5402263" y="3117850"/>
            <a:ext cx="777875" cy="477838"/>
          </a:xfrm>
          <a:custGeom>
            <a:avLst/>
            <a:gdLst>
              <a:gd name="T0" fmla="*/ 0 w 508"/>
              <a:gd name="T1" fmla="*/ 2147483647 h 253"/>
              <a:gd name="T2" fmla="*/ 2147483647 w 508"/>
              <a:gd name="T3" fmla="*/ 2147483647 h 253"/>
              <a:gd name="T4" fmla="*/ 2147483647 w 508"/>
              <a:gd name="T5" fmla="*/ 2147483647 h 253"/>
              <a:gd name="T6" fmla="*/ 2147483647 w 508"/>
              <a:gd name="T7" fmla="*/ 2147483647 h 253"/>
              <a:gd name="T8" fmla="*/ 2147483647 w 508"/>
              <a:gd name="T9" fmla="*/ 2147483647 h 253"/>
              <a:gd name="T10" fmla="*/ 2147483647 w 508"/>
              <a:gd name="T11" fmla="*/ 0 h 253"/>
              <a:gd name="T12" fmla="*/ 2147483647 w 508"/>
              <a:gd name="T13" fmla="*/ 2147483647 h 253"/>
              <a:gd name="T14" fmla="*/ 2147483647 w 508"/>
              <a:gd name="T15" fmla="*/ 2147483647 h 253"/>
              <a:gd name="T16" fmla="*/ 2147483647 w 508"/>
              <a:gd name="T17" fmla="*/ 2147483647 h 253"/>
              <a:gd name="T18" fmla="*/ 2147483647 w 508"/>
              <a:gd name="T19" fmla="*/ 2147483647 h 253"/>
              <a:gd name="T20" fmla="*/ 2147483647 w 508"/>
              <a:gd name="T21" fmla="*/ 2147483647 h 253"/>
              <a:gd name="T22" fmla="*/ 2147483647 w 508"/>
              <a:gd name="T23" fmla="*/ 2147483647 h 253"/>
              <a:gd name="T24" fmla="*/ 2147483647 w 508"/>
              <a:gd name="T25" fmla="*/ 2147483647 h 253"/>
              <a:gd name="T26" fmla="*/ 2147483647 w 508"/>
              <a:gd name="T27" fmla="*/ 2147483647 h 253"/>
              <a:gd name="T28" fmla="*/ 0 w 508"/>
              <a:gd name="T29" fmla="*/ 2147483647 h 25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08"/>
              <a:gd name="T46" fmla="*/ 0 h 253"/>
              <a:gd name="T47" fmla="*/ 508 w 508"/>
              <a:gd name="T48" fmla="*/ 253 h 25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08" h="253">
                <a:moveTo>
                  <a:pt x="0" y="252"/>
                </a:moveTo>
                <a:lnTo>
                  <a:pt x="29" y="186"/>
                </a:lnTo>
                <a:lnTo>
                  <a:pt x="96" y="145"/>
                </a:lnTo>
                <a:lnTo>
                  <a:pt x="235" y="119"/>
                </a:lnTo>
                <a:lnTo>
                  <a:pt x="319" y="17"/>
                </a:lnTo>
                <a:lnTo>
                  <a:pt x="319" y="0"/>
                </a:lnTo>
                <a:lnTo>
                  <a:pt x="413" y="69"/>
                </a:lnTo>
                <a:lnTo>
                  <a:pt x="451" y="58"/>
                </a:lnTo>
                <a:lnTo>
                  <a:pt x="474" y="79"/>
                </a:lnTo>
                <a:lnTo>
                  <a:pt x="507" y="160"/>
                </a:lnTo>
                <a:lnTo>
                  <a:pt x="377" y="216"/>
                </a:lnTo>
                <a:lnTo>
                  <a:pt x="359" y="235"/>
                </a:lnTo>
                <a:lnTo>
                  <a:pt x="106" y="235"/>
                </a:lnTo>
                <a:lnTo>
                  <a:pt x="106" y="252"/>
                </a:lnTo>
                <a:lnTo>
                  <a:pt x="0" y="252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5" name="Freeform 34"/>
          <p:cNvSpPr>
            <a:spLocks/>
          </p:cNvSpPr>
          <p:nvPr/>
        </p:nvSpPr>
        <p:spPr bwMode="auto">
          <a:xfrm>
            <a:off x="5483225" y="3821113"/>
            <a:ext cx="404813" cy="661987"/>
          </a:xfrm>
          <a:custGeom>
            <a:avLst/>
            <a:gdLst>
              <a:gd name="T0" fmla="*/ 2147483647 w 264"/>
              <a:gd name="T1" fmla="*/ 0 h 350"/>
              <a:gd name="T2" fmla="*/ 2147483647 w 264"/>
              <a:gd name="T3" fmla="*/ 0 h 350"/>
              <a:gd name="T4" fmla="*/ 2147483647 w 264"/>
              <a:gd name="T5" fmla="*/ 2147483647 h 350"/>
              <a:gd name="T6" fmla="*/ 2147483647 w 264"/>
              <a:gd name="T7" fmla="*/ 2147483647 h 350"/>
              <a:gd name="T8" fmla="*/ 2147483647 w 264"/>
              <a:gd name="T9" fmla="*/ 2147483647 h 350"/>
              <a:gd name="T10" fmla="*/ 2147483647 w 264"/>
              <a:gd name="T11" fmla="*/ 2147483647 h 350"/>
              <a:gd name="T12" fmla="*/ 2147483647 w 264"/>
              <a:gd name="T13" fmla="*/ 2147483647 h 350"/>
              <a:gd name="T14" fmla="*/ 0 w 264"/>
              <a:gd name="T15" fmla="*/ 2147483647 h 350"/>
              <a:gd name="T16" fmla="*/ 2147483647 w 264"/>
              <a:gd name="T17" fmla="*/ 2147483647 h 350"/>
              <a:gd name="T18" fmla="*/ 2147483647 w 264"/>
              <a:gd name="T19" fmla="*/ 0 h 3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64"/>
              <a:gd name="T31" fmla="*/ 0 h 350"/>
              <a:gd name="T32" fmla="*/ 264 w 264"/>
              <a:gd name="T33" fmla="*/ 350 h 35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64" h="350">
                <a:moveTo>
                  <a:pt x="53" y="0"/>
                </a:moveTo>
                <a:lnTo>
                  <a:pt x="218" y="0"/>
                </a:lnTo>
                <a:lnTo>
                  <a:pt x="263" y="214"/>
                </a:lnTo>
                <a:lnTo>
                  <a:pt x="241" y="242"/>
                </a:lnTo>
                <a:lnTo>
                  <a:pt x="252" y="292"/>
                </a:lnTo>
                <a:lnTo>
                  <a:pt x="68" y="292"/>
                </a:lnTo>
                <a:lnTo>
                  <a:pt x="65" y="340"/>
                </a:lnTo>
                <a:lnTo>
                  <a:pt x="0" y="349"/>
                </a:lnTo>
                <a:lnTo>
                  <a:pt x="2" y="251"/>
                </a:lnTo>
                <a:lnTo>
                  <a:pt x="53" y="0"/>
                </a:lnTo>
              </a:path>
            </a:pathLst>
          </a:custGeom>
          <a:solidFill>
            <a:schemeClr val="bg1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0" name="Freeform 35"/>
          <p:cNvSpPr>
            <a:spLocks/>
          </p:cNvSpPr>
          <p:nvPr/>
        </p:nvSpPr>
        <p:spPr bwMode="auto">
          <a:xfrm>
            <a:off x="7099300" y="2555875"/>
            <a:ext cx="376238" cy="244475"/>
          </a:xfrm>
          <a:custGeom>
            <a:avLst/>
            <a:gdLst>
              <a:gd name="T0" fmla="*/ 2147483647 w 246"/>
              <a:gd name="T1" fmla="*/ 2147483647 h 129"/>
              <a:gd name="T2" fmla="*/ 2147483647 w 246"/>
              <a:gd name="T3" fmla="*/ 2147483647 h 129"/>
              <a:gd name="T4" fmla="*/ 2147483647 w 246"/>
              <a:gd name="T5" fmla="*/ 0 h 129"/>
              <a:gd name="T6" fmla="*/ 2147483647 w 246"/>
              <a:gd name="T7" fmla="*/ 2147483647 h 129"/>
              <a:gd name="T8" fmla="*/ 2147483647 w 246"/>
              <a:gd name="T9" fmla="*/ 2147483647 h 129"/>
              <a:gd name="T10" fmla="*/ 2147483647 w 246"/>
              <a:gd name="T11" fmla="*/ 2147483647 h 129"/>
              <a:gd name="T12" fmla="*/ 2147483647 w 246"/>
              <a:gd name="T13" fmla="*/ 2147483647 h 129"/>
              <a:gd name="T14" fmla="*/ 2147483647 w 246"/>
              <a:gd name="T15" fmla="*/ 2147483647 h 129"/>
              <a:gd name="T16" fmla="*/ 2147483647 w 246"/>
              <a:gd name="T17" fmla="*/ 2147483647 h 129"/>
              <a:gd name="T18" fmla="*/ 0 w 246"/>
              <a:gd name="T19" fmla="*/ 2147483647 h 129"/>
              <a:gd name="T20" fmla="*/ 2147483647 w 246"/>
              <a:gd name="T21" fmla="*/ 2147483647 h 12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46"/>
              <a:gd name="T34" fmla="*/ 0 h 129"/>
              <a:gd name="T35" fmla="*/ 246 w 246"/>
              <a:gd name="T36" fmla="*/ 129 h 12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46" h="129">
                <a:moveTo>
                  <a:pt x="6" y="15"/>
                </a:moveTo>
                <a:lnTo>
                  <a:pt x="148" y="15"/>
                </a:lnTo>
                <a:lnTo>
                  <a:pt x="183" y="0"/>
                </a:lnTo>
                <a:lnTo>
                  <a:pt x="199" y="34"/>
                </a:lnTo>
                <a:lnTo>
                  <a:pt x="176" y="55"/>
                </a:lnTo>
                <a:lnTo>
                  <a:pt x="209" y="109"/>
                </a:lnTo>
                <a:lnTo>
                  <a:pt x="245" y="109"/>
                </a:lnTo>
                <a:lnTo>
                  <a:pt x="193" y="128"/>
                </a:lnTo>
                <a:lnTo>
                  <a:pt x="145" y="85"/>
                </a:lnTo>
                <a:lnTo>
                  <a:pt x="0" y="85"/>
                </a:lnTo>
                <a:lnTo>
                  <a:pt x="6" y="15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687" name="Freeform 36"/>
          <p:cNvSpPr>
            <a:spLocks/>
          </p:cNvSpPr>
          <p:nvPr/>
        </p:nvSpPr>
        <p:spPr bwMode="auto">
          <a:xfrm>
            <a:off x="7073900" y="2247900"/>
            <a:ext cx="247650" cy="338138"/>
          </a:xfrm>
          <a:custGeom>
            <a:avLst/>
            <a:gdLst>
              <a:gd name="T0" fmla="*/ 2147483647 w 161"/>
              <a:gd name="T1" fmla="*/ 0 h 179"/>
              <a:gd name="T2" fmla="*/ 2147483647 w 161"/>
              <a:gd name="T3" fmla="*/ 0 h 179"/>
              <a:gd name="T4" fmla="*/ 2147483647 w 161"/>
              <a:gd name="T5" fmla="*/ 2147483647 h 179"/>
              <a:gd name="T6" fmla="*/ 2147483647 w 161"/>
              <a:gd name="T7" fmla="*/ 2147483647 h 179"/>
              <a:gd name="T8" fmla="*/ 2147483647 w 161"/>
              <a:gd name="T9" fmla="*/ 2147483647 h 179"/>
              <a:gd name="T10" fmla="*/ 2147483647 w 161"/>
              <a:gd name="T11" fmla="*/ 2147483647 h 179"/>
              <a:gd name="T12" fmla="*/ 2147483647 w 161"/>
              <a:gd name="T13" fmla="*/ 2147483647 h 179"/>
              <a:gd name="T14" fmla="*/ 0 w 161"/>
              <a:gd name="T15" fmla="*/ 2147483647 h 179"/>
              <a:gd name="T16" fmla="*/ 2147483647 w 161"/>
              <a:gd name="T17" fmla="*/ 0 h 17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1"/>
              <a:gd name="T28" fmla="*/ 0 h 179"/>
              <a:gd name="T29" fmla="*/ 161 w 161"/>
              <a:gd name="T30" fmla="*/ 179 h 17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1" h="179">
                <a:moveTo>
                  <a:pt x="10" y="0"/>
                </a:moveTo>
                <a:lnTo>
                  <a:pt x="160" y="0"/>
                </a:lnTo>
                <a:lnTo>
                  <a:pt x="154" y="43"/>
                </a:lnTo>
                <a:lnTo>
                  <a:pt x="128" y="53"/>
                </a:lnTo>
                <a:lnTo>
                  <a:pt x="86" y="178"/>
                </a:lnTo>
                <a:lnTo>
                  <a:pt x="19" y="178"/>
                </a:lnTo>
                <a:lnTo>
                  <a:pt x="19" y="122"/>
                </a:lnTo>
                <a:lnTo>
                  <a:pt x="0" y="110"/>
                </a:lnTo>
                <a:lnTo>
                  <a:pt x="10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8" name="Freeform 37"/>
          <p:cNvSpPr>
            <a:spLocks/>
          </p:cNvSpPr>
          <p:nvPr/>
        </p:nvSpPr>
        <p:spPr bwMode="auto">
          <a:xfrm>
            <a:off x="5927725" y="3563938"/>
            <a:ext cx="949325" cy="415925"/>
          </a:xfrm>
          <a:custGeom>
            <a:avLst/>
            <a:gdLst>
              <a:gd name="T0" fmla="*/ 2147483647 w 620"/>
              <a:gd name="T1" fmla="*/ 0 h 220"/>
              <a:gd name="T2" fmla="*/ 2147483647 w 620"/>
              <a:gd name="T3" fmla="*/ 0 h 220"/>
              <a:gd name="T4" fmla="*/ 2147483647 w 620"/>
              <a:gd name="T5" fmla="*/ 2147483647 h 220"/>
              <a:gd name="T6" fmla="*/ 2147483647 w 620"/>
              <a:gd name="T7" fmla="*/ 2147483647 h 220"/>
              <a:gd name="T8" fmla="*/ 2147483647 w 620"/>
              <a:gd name="T9" fmla="*/ 2147483647 h 220"/>
              <a:gd name="T10" fmla="*/ 2147483647 w 620"/>
              <a:gd name="T11" fmla="*/ 2147483647 h 220"/>
              <a:gd name="T12" fmla="*/ 2147483647 w 620"/>
              <a:gd name="T13" fmla="*/ 2147483647 h 220"/>
              <a:gd name="T14" fmla="*/ 2147483647 w 620"/>
              <a:gd name="T15" fmla="*/ 2147483647 h 220"/>
              <a:gd name="T16" fmla="*/ 2147483647 w 620"/>
              <a:gd name="T17" fmla="*/ 2147483647 h 220"/>
              <a:gd name="T18" fmla="*/ 2147483647 w 620"/>
              <a:gd name="T19" fmla="*/ 2147483647 h 220"/>
              <a:gd name="T20" fmla="*/ 2147483647 w 620"/>
              <a:gd name="T21" fmla="*/ 2147483647 h 220"/>
              <a:gd name="T22" fmla="*/ 0 w 620"/>
              <a:gd name="T23" fmla="*/ 2147483647 h 220"/>
              <a:gd name="T24" fmla="*/ 2147483647 w 620"/>
              <a:gd name="T25" fmla="*/ 2147483647 h 220"/>
              <a:gd name="T26" fmla="*/ 2147483647 w 620"/>
              <a:gd name="T27" fmla="*/ 2147483647 h 220"/>
              <a:gd name="T28" fmla="*/ 2147483647 w 620"/>
              <a:gd name="T29" fmla="*/ 0 h 2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20"/>
              <a:gd name="T46" fmla="*/ 0 h 220"/>
              <a:gd name="T47" fmla="*/ 620 w 620"/>
              <a:gd name="T48" fmla="*/ 220 h 22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20" h="220">
                <a:moveTo>
                  <a:pt x="200" y="0"/>
                </a:moveTo>
                <a:lnTo>
                  <a:pt x="593" y="0"/>
                </a:lnTo>
                <a:lnTo>
                  <a:pt x="619" y="68"/>
                </a:lnTo>
                <a:lnTo>
                  <a:pt x="551" y="134"/>
                </a:lnTo>
                <a:lnTo>
                  <a:pt x="453" y="162"/>
                </a:lnTo>
                <a:lnTo>
                  <a:pt x="414" y="219"/>
                </a:lnTo>
                <a:lnTo>
                  <a:pt x="318" y="124"/>
                </a:lnTo>
                <a:lnTo>
                  <a:pt x="242" y="124"/>
                </a:lnTo>
                <a:lnTo>
                  <a:pt x="229" y="106"/>
                </a:lnTo>
                <a:lnTo>
                  <a:pt x="126" y="106"/>
                </a:lnTo>
                <a:lnTo>
                  <a:pt x="88" y="138"/>
                </a:lnTo>
                <a:lnTo>
                  <a:pt x="0" y="138"/>
                </a:lnTo>
                <a:lnTo>
                  <a:pt x="17" y="97"/>
                </a:lnTo>
                <a:lnTo>
                  <a:pt x="192" y="32"/>
                </a:lnTo>
                <a:lnTo>
                  <a:pt x="200" y="0"/>
                </a:lnTo>
              </a:path>
            </a:pathLst>
          </a:custGeom>
          <a:solidFill>
            <a:srgbClr val="FFFF99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9" name="Freeform 38"/>
          <p:cNvSpPr>
            <a:spLocks/>
          </p:cNvSpPr>
          <p:nvPr/>
        </p:nvSpPr>
        <p:spPr bwMode="auto">
          <a:xfrm>
            <a:off x="3968750" y="3482975"/>
            <a:ext cx="906463" cy="528638"/>
          </a:xfrm>
          <a:custGeom>
            <a:avLst/>
            <a:gdLst>
              <a:gd name="T0" fmla="*/ 0 w 594"/>
              <a:gd name="T1" fmla="*/ 0 h 280"/>
              <a:gd name="T2" fmla="*/ 2147483647 w 594"/>
              <a:gd name="T3" fmla="*/ 0 h 280"/>
              <a:gd name="T4" fmla="*/ 2147483647 w 594"/>
              <a:gd name="T5" fmla="*/ 2147483647 h 280"/>
              <a:gd name="T6" fmla="*/ 2147483647 w 594"/>
              <a:gd name="T7" fmla="*/ 2147483647 h 280"/>
              <a:gd name="T8" fmla="*/ 2147483647 w 594"/>
              <a:gd name="T9" fmla="*/ 2147483647 h 280"/>
              <a:gd name="T10" fmla="*/ 2147483647 w 594"/>
              <a:gd name="T11" fmla="*/ 2147483647 h 280"/>
              <a:gd name="T12" fmla="*/ 2147483647 w 594"/>
              <a:gd name="T13" fmla="*/ 2147483647 h 280"/>
              <a:gd name="T14" fmla="*/ 2147483647 w 594"/>
              <a:gd name="T15" fmla="*/ 2147483647 h 280"/>
              <a:gd name="T16" fmla="*/ 2147483647 w 594"/>
              <a:gd name="T17" fmla="*/ 2147483647 h 280"/>
              <a:gd name="T18" fmla="*/ 0 w 594"/>
              <a:gd name="T19" fmla="*/ 2147483647 h 280"/>
              <a:gd name="T20" fmla="*/ 0 w 594"/>
              <a:gd name="T21" fmla="*/ 0 h 2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94"/>
              <a:gd name="T34" fmla="*/ 0 h 280"/>
              <a:gd name="T35" fmla="*/ 594 w 594"/>
              <a:gd name="T36" fmla="*/ 280 h 28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94" h="280">
                <a:moveTo>
                  <a:pt x="0" y="0"/>
                </a:moveTo>
                <a:lnTo>
                  <a:pt x="569" y="0"/>
                </a:lnTo>
                <a:lnTo>
                  <a:pt x="584" y="51"/>
                </a:lnTo>
                <a:lnTo>
                  <a:pt x="593" y="108"/>
                </a:lnTo>
                <a:lnTo>
                  <a:pt x="593" y="279"/>
                </a:lnTo>
                <a:lnTo>
                  <a:pt x="495" y="256"/>
                </a:lnTo>
                <a:lnTo>
                  <a:pt x="451" y="264"/>
                </a:lnTo>
                <a:lnTo>
                  <a:pt x="203" y="217"/>
                </a:lnTo>
                <a:lnTo>
                  <a:pt x="203" y="83"/>
                </a:lnTo>
                <a:lnTo>
                  <a:pt x="0" y="81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0" name="Rectangle 39"/>
          <p:cNvSpPr>
            <a:spLocks noChangeArrowheads="1"/>
          </p:cNvSpPr>
          <p:nvPr/>
        </p:nvSpPr>
        <p:spPr bwMode="auto">
          <a:xfrm>
            <a:off x="3359150" y="2860675"/>
            <a:ext cx="701675" cy="609600"/>
          </a:xfrm>
          <a:prstGeom prst="rect">
            <a:avLst/>
          </a:prstGeom>
          <a:solidFill>
            <a:schemeClr val="accent2"/>
          </a:solidFill>
          <a:ln w="12700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1" name="Freeform 40"/>
          <p:cNvSpPr>
            <a:spLocks/>
          </p:cNvSpPr>
          <p:nvPr/>
        </p:nvSpPr>
        <p:spPr bwMode="auto">
          <a:xfrm>
            <a:off x="4578350" y="1611313"/>
            <a:ext cx="712788" cy="882650"/>
          </a:xfrm>
          <a:custGeom>
            <a:avLst/>
            <a:gdLst>
              <a:gd name="T0" fmla="*/ 0 w 465"/>
              <a:gd name="T1" fmla="*/ 0 h 467"/>
              <a:gd name="T2" fmla="*/ 2147483647 w 465"/>
              <a:gd name="T3" fmla="*/ 0 h 467"/>
              <a:gd name="T4" fmla="*/ 2147483647 w 465"/>
              <a:gd name="T5" fmla="*/ 2147483647 h 467"/>
              <a:gd name="T6" fmla="*/ 2147483647 w 465"/>
              <a:gd name="T7" fmla="*/ 2147483647 h 467"/>
              <a:gd name="T8" fmla="*/ 2147483647 w 465"/>
              <a:gd name="T9" fmla="*/ 2147483647 h 467"/>
              <a:gd name="T10" fmla="*/ 2147483647 w 465"/>
              <a:gd name="T11" fmla="*/ 2147483647 h 467"/>
              <a:gd name="T12" fmla="*/ 2147483647 w 465"/>
              <a:gd name="T13" fmla="*/ 2147483647 h 467"/>
              <a:gd name="T14" fmla="*/ 2147483647 w 465"/>
              <a:gd name="T15" fmla="*/ 2147483647 h 467"/>
              <a:gd name="T16" fmla="*/ 2147483647 w 465"/>
              <a:gd name="T17" fmla="*/ 2147483647 h 467"/>
              <a:gd name="T18" fmla="*/ 2147483647 w 465"/>
              <a:gd name="T19" fmla="*/ 2147483647 h 467"/>
              <a:gd name="T20" fmla="*/ 2147483647 w 465"/>
              <a:gd name="T21" fmla="*/ 2147483647 h 467"/>
              <a:gd name="T22" fmla="*/ 2147483647 w 465"/>
              <a:gd name="T23" fmla="*/ 2147483647 h 467"/>
              <a:gd name="T24" fmla="*/ 2147483647 w 465"/>
              <a:gd name="T25" fmla="*/ 2147483647 h 467"/>
              <a:gd name="T26" fmla="*/ 2147483647 w 465"/>
              <a:gd name="T27" fmla="*/ 2147483647 h 467"/>
              <a:gd name="T28" fmla="*/ 0 w 465"/>
              <a:gd name="T29" fmla="*/ 0 h 46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65"/>
              <a:gd name="T46" fmla="*/ 0 h 467"/>
              <a:gd name="T47" fmla="*/ 465 w 465"/>
              <a:gd name="T48" fmla="*/ 467 h 46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65" h="467">
                <a:moveTo>
                  <a:pt x="0" y="0"/>
                </a:moveTo>
                <a:lnTo>
                  <a:pt x="155" y="0"/>
                </a:lnTo>
                <a:lnTo>
                  <a:pt x="464" y="57"/>
                </a:lnTo>
                <a:lnTo>
                  <a:pt x="358" y="148"/>
                </a:lnTo>
                <a:lnTo>
                  <a:pt x="313" y="286"/>
                </a:lnTo>
                <a:lnTo>
                  <a:pt x="313" y="359"/>
                </a:lnTo>
                <a:lnTo>
                  <a:pt x="419" y="430"/>
                </a:lnTo>
                <a:lnTo>
                  <a:pt x="425" y="466"/>
                </a:lnTo>
                <a:lnTo>
                  <a:pt x="62" y="466"/>
                </a:lnTo>
                <a:lnTo>
                  <a:pt x="62" y="331"/>
                </a:lnTo>
                <a:lnTo>
                  <a:pt x="30" y="298"/>
                </a:lnTo>
                <a:lnTo>
                  <a:pt x="51" y="277"/>
                </a:lnTo>
                <a:lnTo>
                  <a:pt x="51" y="248"/>
                </a:lnTo>
                <a:lnTo>
                  <a:pt x="39" y="167"/>
                </a:lnTo>
                <a:lnTo>
                  <a:pt x="0" y="0"/>
                </a:lnTo>
              </a:path>
            </a:pathLst>
          </a:custGeom>
          <a:solidFill>
            <a:srgbClr val="FFFF99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2" name="Freeform 41"/>
          <p:cNvSpPr>
            <a:spLocks/>
          </p:cNvSpPr>
          <p:nvPr/>
        </p:nvSpPr>
        <p:spPr bwMode="auto">
          <a:xfrm>
            <a:off x="5192713" y="2654300"/>
            <a:ext cx="428625" cy="817563"/>
          </a:xfrm>
          <a:custGeom>
            <a:avLst/>
            <a:gdLst>
              <a:gd name="T0" fmla="*/ 2147483647 w 279"/>
              <a:gd name="T1" fmla="*/ 0 h 432"/>
              <a:gd name="T2" fmla="*/ 2147483647 w 279"/>
              <a:gd name="T3" fmla="*/ 0 h 432"/>
              <a:gd name="T4" fmla="*/ 2147483647 w 279"/>
              <a:gd name="T5" fmla="*/ 2147483647 h 432"/>
              <a:gd name="T6" fmla="*/ 2147483647 w 279"/>
              <a:gd name="T7" fmla="*/ 2147483647 h 432"/>
              <a:gd name="T8" fmla="*/ 2147483647 w 279"/>
              <a:gd name="T9" fmla="*/ 2147483647 h 432"/>
              <a:gd name="T10" fmla="*/ 2147483647 w 279"/>
              <a:gd name="T11" fmla="*/ 2147483647 h 432"/>
              <a:gd name="T12" fmla="*/ 2147483647 w 279"/>
              <a:gd name="T13" fmla="*/ 2147483647 h 432"/>
              <a:gd name="T14" fmla="*/ 2147483647 w 279"/>
              <a:gd name="T15" fmla="*/ 2147483647 h 432"/>
              <a:gd name="T16" fmla="*/ 2147483647 w 279"/>
              <a:gd name="T17" fmla="*/ 2147483647 h 432"/>
              <a:gd name="T18" fmla="*/ 2147483647 w 279"/>
              <a:gd name="T19" fmla="*/ 2147483647 h 432"/>
              <a:gd name="T20" fmla="*/ 2147483647 w 279"/>
              <a:gd name="T21" fmla="*/ 2147483647 h 432"/>
              <a:gd name="T22" fmla="*/ 2147483647 w 279"/>
              <a:gd name="T23" fmla="*/ 2147483647 h 432"/>
              <a:gd name="T24" fmla="*/ 0 w 279"/>
              <a:gd name="T25" fmla="*/ 2147483647 h 432"/>
              <a:gd name="T26" fmla="*/ 2147483647 w 279"/>
              <a:gd name="T27" fmla="*/ 2147483647 h 432"/>
              <a:gd name="T28" fmla="*/ 2147483647 w 279"/>
              <a:gd name="T29" fmla="*/ 2147483647 h 432"/>
              <a:gd name="T30" fmla="*/ 2147483647 w 279"/>
              <a:gd name="T31" fmla="*/ 2147483647 h 432"/>
              <a:gd name="T32" fmla="*/ 2147483647 w 279"/>
              <a:gd name="T33" fmla="*/ 2147483647 h 432"/>
              <a:gd name="T34" fmla="*/ 2147483647 w 279"/>
              <a:gd name="T35" fmla="*/ 0 h 43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79"/>
              <a:gd name="T55" fmla="*/ 0 h 432"/>
              <a:gd name="T56" fmla="*/ 279 w 279"/>
              <a:gd name="T57" fmla="*/ 432 h 43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79" h="432">
                <a:moveTo>
                  <a:pt x="70" y="0"/>
                </a:moveTo>
                <a:lnTo>
                  <a:pt x="253" y="0"/>
                </a:lnTo>
                <a:lnTo>
                  <a:pt x="276" y="64"/>
                </a:lnTo>
                <a:lnTo>
                  <a:pt x="276" y="286"/>
                </a:lnTo>
                <a:lnTo>
                  <a:pt x="278" y="305"/>
                </a:lnTo>
                <a:lnTo>
                  <a:pt x="243" y="343"/>
                </a:lnTo>
                <a:lnTo>
                  <a:pt x="235" y="389"/>
                </a:lnTo>
                <a:lnTo>
                  <a:pt x="167" y="431"/>
                </a:lnTo>
                <a:lnTo>
                  <a:pt x="136" y="422"/>
                </a:lnTo>
                <a:lnTo>
                  <a:pt x="67" y="330"/>
                </a:lnTo>
                <a:lnTo>
                  <a:pt x="87" y="302"/>
                </a:lnTo>
                <a:lnTo>
                  <a:pt x="58" y="284"/>
                </a:lnTo>
                <a:lnTo>
                  <a:pt x="0" y="197"/>
                </a:lnTo>
                <a:lnTo>
                  <a:pt x="4" y="143"/>
                </a:lnTo>
                <a:lnTo>
                  <a:pt x="46" y="100"/>
                </a:lnTo>
                <a:lnTo>
                  <a:pt x="35" y="75"/>
                </a:lnTo>
                <a:lnTo>
                  <a:pt x="88" y="40"/>
                </a:lnTo>
                <a:lnTo>
                  <a:pt x="70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7" name="Freeform 42"/>
          <p:cNvSpPr>
            <a:spLocks/>
          </p:cNvSpPr>
          <p:nvPr/>
        </p:nvSpPr>
        <p:spPr bwMode="auto">
          <a:xfrm>
            <a:off x="6135688" y="2974975"/>
            <a:ext cx="560387" cy="479425"/>
          </a:xfrm>
          <a:custGeom>
            <a:avLst/>
            <a:gdLst>
              <a:gd name="T0" fmla="*/ 2147483647 w 368"/>
              <a:gd name="T1" fmla="*/ 0 h 254"/>
              <a:gd name="T2" fmla="*/ 2147483647 w 368"/>
              <a:gd name="T3" fmla="*/ 0 h 254"/>
              <a:gd name="T4" fmla="*/ 2147483647 w 368"/>
              <a:gd name="T5" fmla="*/ 2147483647 h 254"/>
              <a:gd name="T6" fmla="*/ 2147483647 w 368"/>
              <a:gd name="T7" fmla="*/ 2147483647 h 254"/>
              <a:gd name="T8" fmla="*/ 0 w 368"/>
              <a:gd name="T9" fmla="*/ 2147483647 h 254"/>
              <a:gd name="T10" fmla="*/ 2147483647 w 368"/>
              <a:gd name="T11" fmla="*/ 2147483647 h 254"/>
              <a:gd name="T12" fmla="*/ 2147483647 w 368"/>
              <a:gd name="T13" fmla="*/ 2147483647 h 254"/>
              <a:gd name="T14" fmla="*/ 2147483647 w 368"/>
              <a:gd name="T15" fmla="*/ 2147483647 h 254"/>
              <a:gd name="T16" fmla="*/ 2147483647 w 368"/>
              <a:gd name="T17" fmla="*/ 2147483647 h 254"/>
              <a:gd name="T18" fmla="*/ 2147483647 w 368"/>
              <a:gd name="T19" fmla="*/ 2147483647 h 254"/>
              <a:gd name="T20" fmla="*/ 2147483647 w 368"/>
              <a:gd name="T21" fmla="*/ 2147483647 h 254"/>
              <a:gd name="T22" fmla="*/ 2147483647 w 368"/>
              <a:gd name="T23" fmla="*/ 2147483647 h 254"/>
              <a:gd name="T24" fmla="*/ 2147483647 w 368"/>
              <a:gd name="T25" fmla="*/ 2147483647 h 254"/>
              <a:gd name="T26" fmla="*/ 2147483647 w 368"/>
              <a:gd name="T27" fmla="*/ 2147483647 h 254"/>
              <a:gd name="T28" fmla="*/ 2147483647 w 368"/>
              <a:gd name="T29" fmla="*/ 2147483647 h 254"/>
              <a:gd name="T30" fmla="*/ 2147483647 w 368"/>
              <a:gd name="T31" fmla="*/ 2147483647 h 254"/>
              <a:gd name="T32" fmla="*/ 2147483647 w 368"/>
              <a:gd name="T33" fmla="*/ 0 h 25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68"/>
              <a:gd name="T52" fmla="*/ 0 h 254"/>
              <a:gd name="T53" fmla="*/ 368 w 368"/>
              <a:gd name="T54" fmla="*/ 254 h 25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68" h="254">
                <a:moveTo>
                  <a:pt x="151" y="0"/>
                </a:moveTo>
                <a:lnTo>
                  <a:pt x="141" y="0"/>
                </a:lnTo>
                <a:lnTo>
                  <a:pt x="98" y="77"/>
                </a:lnTo>
                <a:lnTo>
                  <a:pt x="73" y="77"/>
                </a:lnTo>
                <a:lnTo>
                  <a:pt x="0" y="154"/>
                </a:lnTo>
                <a:lnTo>
                  <a:pt x="32" y="236"/>
                </a:lnTo>
                <a:lnTo>
                  <a:pt x="145" y="253"/>
                </a:lnTo>
                <a:lnTo>
                  <a:pt x="175" y="232"/>
                </a:lnTo>
                <a:lnTo>
                  <a:pt x="207" y="173"/>
                </a:lnTo>
                <a:lnTo>
                  <a:pt x="215" y="168"/>
                </a:lnTo>
                <a:lnTo>
                  <a:pt x="367" y="119"/>
                </a:lnTo>
                <a:lnTo>
                  <a:pt x="357" y="96"/>
                </a:lnTo>
                <a:lnTo>
                  <a:pt x="298" y="79"/>
                </a:lnTo>
                <a:lnTo>
                  <a:pt x="214" y="119"/>
                </a:lnTo>
                <a:lnTo>
                  <a:pt x="214" y="49"/>
                </a:lnTo>
                <a:lnTo>
                  <a:pt x="151" y="49"/>
                </a:lnTo>
                <a:lnTo>
                  <a:pt x="151" y="0"/>
                </a:lnTo>
              </a:path>
            </a:pathLst>
          </a:custGeom>
          <a:solidFill>
            <a:srgbClr val="FFFF99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694" name="Freeform 43"/>
          <p:cNvSpPr>
            <a:spLocks/>
          </p:cNvSpPr>
          <p:nvPr/>
        </p:nvSpPr>
        <p:spPr bwMode="auto">
          <a:xfrm>
            <a:off x="6877050" y="2852738"/>
            <a:ext cx="160338" cy="339725"/>
          </a:xfrm>
          <a:custGeom>
            <a:avLst/>
            <a:gdLst>
              <a:gd name="T0" fmla="*/ 2147483647 w 104"/>
              <a:gd name="T1" fmla="*/ 0 h 179"/>
              <a:gd name="T2" fmla="*/ 2147483647 w 104"/>
              <a:gd name="T3" fmla="*/ 2147483647 h 179"/>
              <a:gd name="T4" fmla="*/ 2147483647 w 104"/>
              <a:gd name="T5" fmla="*/ 2147483647 h 179"/>
              <a:gd name="T6" fmla="*/ 2147483647 w 104"/>
              <a:gd name="T7" fmla="*/ 2147483647 h 179"/>
              <a:gd name="T8" fmla="*/ 0 w 104"/>
              <a:gd name="T9" fmla="*/ 2147483647 h 179"/>
              <a:gd name="T10" fmla="*/ 2147483647 w 104"/>
              <a:gd name="T11" fmla="*/ 2147483647 h 179"/>
              <a:gd name="T12" fmla="*/ 2147483647 w 104"/>
              <a:gd name="T13" fmla="*/ 2147483647 h 179"/>
              <a:gd name="T14" fmla="*/ 2147483647 w 104"/>
              <a:gd name="T15" fmla="*/ 2147483647 h 179"/>
              <a:gd name="T16" fmla="*/ 2147483647 w 104"/>
              <a:gd name="T17" fmla="*/ 2147483647 h 179"/>
              <a:gd name="T18" fmla="*/ 2147483647 w 104"/>
              <a:gd name="T19" fmla="*/ 2147483647 h 179"/>
              <a:gd name="T20" fmla="*/ 2147483647 w 104"/>
              <a:gd name="T21" fmla="*/ 2147483647 h 179"/>
              <a:gd name="T22" fmla="*/ 2147483647 w 104"/>
              <a:gd name="T23" fmla="*/ 0 h 17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4"/>
              <a:gd name="T37" fmla="*/ 0 h 179"/>
              <a:gd name="T38" fmla="*/ 104 w 104"/>
              <a:gd name="T39" fmla="*/ 179 h 17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4" h="179">
                <a:moveTo>
                  <a:pt x="47" y="0"/>
                </a:moveTo>
                <a:lnTo>
                  <a:pt x="23" y="20"/>
                </a:lnTo>
                <a:lnTo>
                  <a:pt x="44" y="72"/>
                </a:lnTo>
                <a:lnTo>
                  <a:pt x="23" y="95"/>
                </a:lnTo>
                <a:lnTo>
                  <a:pt x="0" y="123"/>
                </a:lnTo>
                <a:lnTo>
                  <a:pt x="44" y="178"/>
                </a:lnTo>
                <a:lnTo>
                  <a:pt x="90" y="123"/>
                </a:lnTo>
                <a:lnTo>
                  <a:pt x="103" y="60"/>
                </a:lnTo>
                <a:lnTo>
                  <a:pt x="87" y="57"/>
                </a:lnTo>
                <a:lnTo>
                  <a:pt x="102" y="25"/>
                </a:lnTo>
                <a:lnTo>
                  <a:pt x="99" y="8"/>
                </a:lnTo>
                <a:lnTo>
                  <a:pt x="47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5" name="Rectangle 44"/>
          <p:cNvSpPr>
            <a:spLocks noChangeArrowheads="1"/>
          </p:cNvSpPr>
          <p:nvPr/>
        </p:nvSpPr>
        <p:spPr bwMode="auto">
          <a:xfrm>
            <a:off x="6904037" y="5593759"/>
            <a:ext cx="411163" cy="301625"/>
          </a:xfrm>
          <a:prstGeom prst="rect">
            <a:avLst/>
          </a:prstGeom>
          <a:solidFill>
            <a:schemeClr val="accent2"/>
          </a:solidFill>
          <a:ln w="12700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6" name="Freeform 45"/>
          <p:cNvSpPr>
            <a:spLocks/>
          </p:cNvSpPr>
          <p:nvPr/>
        </p:nvSpPr>
        <p:spPr bwMode="auto">
          <a:xfrm>
            <a:off x="5208588" y="3821113"/>
            <a:ext cx="358775" cy="715962"/>
          </a:xfrm>
          <a:custGeom>
            <a:avLst/>
            <a:gdLst>
              <a:gd name="T0" fmla="*/ 2147483647 w 235"/>
              <a:gd name="T1" fmla="*/ 0 h 379"/>
              <a:gd name="T2" fmla="*/ 2147483647 w 235"/>
              <a:gd name="T3" fmla="*/ 0 h 379"/>
              <a:gd name="T4" fmla="*/ 2147483647 w 235"/>
              <a:gd name="T5" fmla="*/ 2147483647 h 379"/>
              <a:gd name="T6" fmla="*/ 2147483647 w 235"/>
              <a:gd name="T7" fmla="*/ 2147483647 h 379"/>
              <a:gd name="T8" fmla="*/ 2147483647 w 235"/>
              <a:gd name="T9" fmla="*/ 2147483647 h 379"/>
              <a:gd name="T10" fmla="*/ 2147483647 w 235"/>
              <a:gd name="T11" fmla="*/ 2147483647 h 379"/>
              <a:gd name="T12" fmla="*/ 0 w 235"/>
              <a:gd name="T13" fmla="*/ 2147483647 h 379"/>
              <a:gd name="T14" fmla="*/ 2147483647 w 235"/>
              <a:gd name="T15" fmla="*/ 2147483647 h 379"/>
              <a:gd name="T16" fmla="*/ 2147483647 w 235"/>
              <a:gd name="T17" fmla="*/ 2147483647 h 379"/>
              <a:gd name="T18" fmla="*/ 2147483647 w 235"/>
              <a:gd name="T19" fmla="*/ 2147483647 h 379"/>
              <a:gd name="T20" fmla="*/ 2147483647 w 235"/>
              <a:gd name="T21" fmla="*/ 0 h 37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5"/>
              <a:gd name="T34" fmla="*/ 0 h 379"/>
              <a:gd name="T35" fmla="*/ 235 w 235"/>
              <a:gd name="T36" fmla="*/ 379 h 37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5" h="379">
                <a:moveTo>
                  <a:pt x="78" y="0"/>
                </a:moveTo>
                <a:lnTo>
                  <a:pt x="234" y="0"/>
                </a:lnTo>
                <a:lnTo>
                  <a:pt x="183" y="251"/>
                </a:lnTo>
                <a:lnTo>
                  <a:pt x="182" y="349"/>
                </a:lnTo>
                <a:lnTo>
                  <a:pt x="133" y="378"/>
                </a:lnTo>
                <a:lnTo>
                  <a:pt x="108" y="313"/>
                </a:lnTo>
                <a:lnTo>
                  <a:pt x="0" y="313"/>
                </a:lnTo>
                <a:lnTo>
                  <a:pt x="34" y="204"/>
                </a:lnTo>
                <a:lnTo>
                  <a:pt x="1" y="147"/>
                </a:lnTo>
                <a:lnTo>
                  <a:pt x="32" y="56"/>
                </a:lnTo>
                <a:lnTo>
                  <a:pt x="78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7" name="Freeform 46"/>
          <p:cNvSpPr>
            <a:spLocks/>
          </p:cNvSpPr>
          <p:nvPr/>
        </p:nvSpPr>
        <p:spPr bwMode="auto">
          <a:xfrm>
            <a:off x="2760663" y="3487738"/>
            <a:ext cx="596900" cy="860425"/>
          </a:xfrm>
          <a:custGeom>
            <a:avLst/>
            <a:gdLst>
              <a:gd name="T0" fmla="*/ 2147483647 w 390"/>
              <a:gd name="T1" fmla="*/ 0 h 455"/>
              <a:gd name="T2" fmla="*/ 2147483647 w 390"/>
              <a:gd name="T3" fmla="*/ 0 h 455"/>
              <a:gd name="T4" fmla="*/ 2147483647 w 390"/>
              <a:gd name="T5" fmla="*/ 2147483647 h 455"/>
              <a:gd name="T6" fmla="*/ 2147483647 w 390"/>
              <a:gd name="T7" fmla="*/ 2147483647 h 455"/>
              <a:gd name="T8" fmla="*/ 2147483647 w 390"/>
              <a:gd name="T9" fmla="*/ 2147483647 h 455"/>
              <a:gd name="T10" fmla="*/ 2147483647 w 390"/>
              <a:gd name="T11" fmla="*/ 2147483647 h 455"/>
              <a:gd name="T12" fmla="*/ 2147483647 w 390"/>
              <a:gd name="T13" fmla="*/ 2147483647 h 455"/>
              <a:gd name="T14" fmla="*/ 2147483647 w 390"/>
              <a:gd name="T15" fmla="*/ 2147483647 h 455"/>
              <a:gd name="T16" fmla="*/ 0 w 390"/>
              <a:gd name="T17" fmla="*/ 2147483647 h 455"/>
              <a:gd name="T18" fmla="*/ 2147483647 w 390"/>
              <a:gd name="T19" fmla="*/ 2147483647 h 455"/>
              <a:gd name="T20" fmla="*/ 2147483647 w 390"/>
              <a:gd name="T21" fmla="*/ 0 h 45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90"/>
              <a:gd name="T34" fmla="*/ 0 h 455"/>
              <a:gd name="T35" fmla="*/ 390 w 390"/>
              <a:gd name="T36" fmla="*/ 455 h 45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90" h="455">
                <a:moveTo>
                  <a:pt x="42" y="0"/>
                </a:moveTo>
                <a:lnTo>
                  <a:pt x="389" y="0"/>
                </a:lnTo>
                <a:lnTo>
                  <a:pt x="389" y="454"/>
                </a:lnTo>
                <a:lnTo>
                  <a:pt x="268" y="454"/>
                </a:lnTo>
                <a:lnTo>
                  <a:pt x="39" y="354"/>
                </a:lnTo>
                <a:lnTo>
                  <a:pt x="39" y="321"/>
                </a:lnTo>
                <a:lnTo>
                  <a:pt x="53" y="224"/>
                </a:lnTo>
                <a:lnTo>
                  <a:pt x="17" y="179"/>
                </a:lnTo>
                <a:lnTo>
                  <a:pt x="0" y="78"/>
                </a:lnTo>
                <a:lnTo>
                  <a:pt x="42" y="87"/>
                </a:lnTo>
                <a:lnTo>
                  <a:pt x="42" y="0"/>
                </a:lnTo>
              </a:path>
            </a:pathLst>
          </a:custGeom>
          <a:solidFill>
            <a:schemeClr val="bg1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2" name="Freeform 47"/>
          <p:cNvSpPr>
            <a:spLocks/>
          </p:cNvSpPr>
          <p:nvPr/>
        </p:nvSpPr>
        <p:spPr bwMode="auto">
          <a:xfrm>
            <a:off x="3357563" y="3479800"/>
            <a:ext cx="611187" cy="865188"/>
          </a:xfrm>
          <a:custGeom>
            <a:avLst/>
            <a:gdLst>
              <a:gd name="T0" fmla="*/ 0 w 400"/>
              <a:gd name="T1" fmla="*/ 0 h 458"/>
              <a:gd name="T2" fmla="*/ 2147483647 w 400"/>
              <a:gd name="T3" fmla="*/ 0 h 458"/>
              <a:gd name="T4" fmla="*/ 2147483647 w 400"/>
              <a:gd name="T5" fmla="*/ 2147483647 h 458"/>
              <a:gd name="T6" fmla="*/ 2147483647 w 400"/>
              <a:gd name="T7" fmla="*/ 2147483647 h 458"/>
              <a:gd name="T8" fmla="*/ 2147483647 w 400"/>
              <a:gd name="T9" fmla="*/ 2147483647 h 458"/>
              <a:gd name="T10" fmla="*/ 2147483647 w 400"/>
              <a:gd name="T11" fmla="*/ 2147483647 h 458"/>
              <a:gd name="T12" fmla="*/ 0 w 400"/>
              <a:gd name="T13" fmla="*/ 2147483647 h 458"/>
              <a:gd name="T14" fmla="*/ 0 w 400"/>
              <a:gd name="T15" fmla="*/ 0 h 45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00"/>
              <a:gd name="T25" fmla="*/ 0 h 458"/>
              <a:gd name="T26" fmla="*/ 400 w 400"/>
              <a:gd name="T27" fmla="*/ 458 h 45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00" h="458">
                <a:moveTo>
                  <a:pt x="0" y="0"/>
                </a:moveTo>
                <a:lnTo>
                  <a:pt x="399" y="0"/>
                </a:lnTo>
                <a:lnTo>
                  <a:pt x="399" y="394"/>
                </a:lnTo>
                <a:lnTo>
                  <a:pt x="140" y="394"/>
                </a:lnTo>
                <a:lnTo>
                  <a:pt x="66" y="394"/>
                </a:lnTo>
                <a:lnTo>
                  <a:pt x="66" y="457"/>
                </a:lnTo>
                <a:lnTo>
                  <a:pt x="0" y="457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2992437" y="4613274"/>
            <a:ext cx="855663" cy="744538"/>
            <a:chOff x="2315" y="3262"/>
            <a:chExt cx="470" cy="394"/>
          </a:xfrm>
          <a:solidFill>
            <a:srgbClr val="FFFF99"/>
          </a:solidFill>
          <a:effectLst/>
        </p:grpSpPr>
        <p:sp>
          <p:nvSpPr>
            <p:cNvPr id="53" name="Freeform 49"/>
            <p:cNvSpPr>
              <a:spLocks/>
            </p:cNvSpPr>
            <p:nvPr/>
          </p:nvSpPr>
          <p:spPr bwMode="auto">
            <a:xfrm>
              <a:off x="2315" y="3311"/>
              <a:ext cx="36" cy="58"/>
            </a:xfrm>
            <a:custGeom>
              <a:avLst/>
              <a:gdLst>
                <a:gd name="T0" fmla="*/ 0 w 43"/>
                <a:gd name="T1" fmla="*/ 57 h 58"/>
                <a:gd name="T2" fmla="*/ 0 w 43"/>
                <a:gd name="T3" fmla="*/ 40 h 58"/>
                <a:gd name="T4" fmla="*/ 3 w 43"/>
                <a:gd name="T5" fmla="*/ 0 h 58"/>
                <a:gd name="T6" fmla="*/ 3 w 43"/>
                <a:gd name="T7" fmla="*/ 12 h 58"/>
                <a:gd name="T8" fmla="*/ 3 w 43"/>
                <a:gd name="T9" fmla="*/ 57 h 58"/>
                <a:gd name="T10" fmla="*/ 0 w 43"/>
                <a:gd name="T11" fmla="*/ 57 h 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58"/>
                <a:gd name="T20" fmla="*/ 43 w 43"/>
                <a:gd name="T21" fmla="*/ 58 h 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58">
                  <a:moveTo>
                    <a:pt x="0" y="57"/>
                  </a:moveTo>
                  <a:lnTo>
                    <a:pt x="0" y="40"/>
                  </a:lnTo>
                  <a:lnTo>
                    <a:pt x="24" y="0"/>
                  </a:lnTo>
                  <a:lnTo>
                    <a:pt x="42" y="12"/>
                  </a:lnTo>
                  <a:lnTo>
                    <a:pt x="21" y="57"/>
                  </a:lnTo>
                  <a:lnTo>
                    <a:pt x="0" y="57"/>
                  </a:lnTo>
                </a:path>
              </a:pathLst>
            </a:custGeom>
            <a:grpFill/>
            <a:ln w="12700" cap="rnd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Freeform 50"/>
            <p:cNvSpPr>
              <a:spLocks/>
            </p:cNvSpPr>
            <p:nvPr/>
          </p:nvSpPr>
          <p:spPr bwMode="auto">
            <a:xfrm>
              <a:off x="2366" y="3262"/>
              <a:ext cx="67" cy="73"/>
            </a:xfrm>
            <a:custGeom>
              <a:avLst/>
              <a:gdLst>
                <a:gd name="T0" fmla="*/ 3 w 80"/>
                <a:gd name="T1" fmla="*/ 8 h 73"/>
                <a:gd name="T2" fmla="*/ 0 w 80"/>
                <a:gd name="T3" fmla="*/ 43 h 73"/>
                <a:gd name="T4" fmla="*/ 3 w 80"/>
                <a:gd name="T5" fmla="*/ 65 h 73"/>
                <a:gd name="T6" fmla="*/ 3 w 80"/>
                <a:gd name="T7" fmla="*/ 72 h 73"/>
                <a:gd name="T8" fmla="*/ 4 w 80"/>
                <a:gd name="T9" fmla="*/ 44 h 73"/>
                <a:gd name="T10" fmla="*/ 3 w 80"/>
                <a:gd name="T11" fmla="*/ 0 h 73"/>
                <a:gd name="T12" fmla="*/ 3 w 80"/>
                <a:gd name="T13" fmla="*/ 8 h 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0"/>
                <a:gd name="T22" fmla="*/ 0 h 73"/>
                <a:gd name="T23" fmla="*/ 80 w 80"/>
                <a:gd name="T24" fmla="*/ 73 h 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0" h="73">
                  <a:moveTo>
                    <a:pt x="17" y="8"/>
                  </a:moveTo>
                  <a:lnTo>
                    <a:pt x="0" y="43"/>
                  </a:lnTo>
                  <a:lnTo>
                    <a:pt x="30" y="65"/>
                  </a:lnTo>
                  <a:lnTo>
                    <a:pt x="66" y="72"/>
                  </a:lnTo>
                  <a:lnTo>
                    <a:pt x="79" y="44"/>
                  </a:lnTo>
                  <a:lnTo>
                    <a:pt x="71" y="0"/>
                  </a:lnTo>
                  <a:lnTo>
                    <a:pt x="17" y="8"/>
                  </a:lnTo>
                </a:path>
              </a:pathLst>
            </a:custGeom>
            <a:grpFill/>
            <a:ln w="12700" cap="rnd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Freeform 51"/>
            <p:cNvSpPr>
              <a:spLocks/>
            </p:cNvSpPr>
            <p:nvPr/>
          </p:nvSpPr>
          <p:spPr bwMode="auto">
            <a:xfrm>
              <a:off x="2429" y="3311"/>
              <a:ext cx="101" cy="82"/>
            </a:xfrm>
            <a:custGeom>
              <a:avLst/>
              <a:gdLst>
                <a:gd name="T0" fmla="*/ 0 w 120"/>
                <a:gd name="T1" fmla="*/ 29 h 82"/>
                <a:gd name="T2" fmla="*/ 4 w 120"/>
                <a:gd name="T3" fmla="*/ 0 h 82"/>
                <a:gd name="T4" fmla="*/ 5 w 120"/>
                <a:gd name="T5" fmla="*/ 35 h 82"/>
                <a:gd name="T6" fmla="*/ 6 w 120"/>
                <a:gd name="T7" fmla="*/ 44 h 82"/>
                <a:gd name="T8" fmla="*/ 7 w 120"/>
                <a:gd name="T9" fmla="*/ 72 h 82"/>
                <a:gd name="T10" fmla="*/ 4 w 120"/>
                <a:gd name="T11" fmla="*/ 76 h 82"/>
                <a:gd name="T12" fmla="*/ 3 w 120"/>
                <a:gd name="T13" fmla="*/ 81 h 82"/>
                <a:gd name="T14" fmla="*/ 0 w 120"/>
                <a:gd name="T15" fmla="*/ 29 h 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0"/>
                <a:gd name="T25" fmla="*/ 0 h 82"/>
                <a:gd name="T26" fmla="*/ 120 w 120"/>
                <a:gd name="T27" fmla="*/ 82 h 8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0" h="82">
                  <a:moveTo>
                    <a:pt x="0" y="29"/>
                  </a:moveTo>
                  <a:lnTo>
                    <a:pt x="81" y="0"/>
                  </a:lnTo>
                  <a:lnTo>
                    <a:pt x="97" y="35"/>
                  </a:lnTo>
                  <a:lnTo>
                    <a:pt x="112" y="44"/>
                  </a:lnTo>
                  <a:lnTo>
                    <a:pt x="119" y="72"/>
                  </a:lnTo>
                  <a:lnTo>
                    <a:pt x="79" y="76"/>
                  </a:lnTo>
                  <a:lnTo>
                    <a:pt x="49" y="81"/>
                  </a:lnTo>
                  <a:lnTo>
                    <a:pt x="0" y="29"/>
                  </a:lnTo>
                </a:path>
              </a:pathLst>
            </a:custGeom>
            <a:grpFill/>
            <a:ln w="12700" cap="rnd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Freeform 52"/>
            <p:cNvSpPr>
              <a:spLocks/>
            </p:cNvSpPr>
            <p:nvPr/>
          </p:nvSpPr>
          <p:spPr bwMode="auto">
            <a:xfrm>
              <a:off x="2533" y="3372"/>
              <a:ext cx="80" cy="45"/>
            </a:xfrm>
            <a:custGeom>
              <a:avLst/>
              <a:gdLst>
                <a:gd name="T0" fmla="*/ 3 w 96"/>
                <a:gd name="T1" fmla="*/ 2 h 45"/>
                <a:gd name="T2" fmla="*/ 0 w 96"/>
                <a:gd name="T3" fmla="*/ 41 h 45"/>
                <a:gd name="T4" fmla="*/ 3 w 96"/>
                <a:gd name="T5" fmla="*/ 44 h 45"/>
                <a:gd name="T6" fmla="*/ 3 w 96"/>
                <a:gd name="T7" fmla="*/ 35 h 45"/>
                <a:gd name="T8" fmla="*/ 3 w 96"/>
                <a:gd name="T9" fmla="*/ 35 h 45"/>
                <a:gd name="T10" fmla="*/ 4 w 96"/>
                <a:gd name="T11" fmla="*/ 18 h 45"/>
                <a:gd name="T12" fmla="*/ 3 w 96"/>
                <a:gd name="T13" fmla="*/ 13 h 45"/>
                <a:gd name="T14" fmla="*/ 3 w 96"/>
                <a:gd name="T15" fmla="*/ 0 h 45"/>
                <a:gd name="T16" fmla="*/ 3 w 96"/>
                <a:gd name="T17" fmla="*/ 2 h 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6"/>
                <a:gd name="T28" fmla="*/ 0 h 45"/>
                <a:gd name="T29" fmla="*/ 96 w 96"/>
                <a:gd name="T30" fmla="*/ 45 h 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6" h="45">
                  <a:moveTo>
                    <a:pt x="15" y="2"/>
                  </a:moveTo>
                  <a:lnTo>
                    <a:pt x="0" y="41"/>
                  </a:lnTo>
                  <a:lnTo>
                    <a:pt x="25" y="44"/>
                  </a:lnTo>
                  <a:lnTo>
                    <a:pt x="40" y="35"/>
                  </a:lnTo>
                  <a:lnTo>
                    <a:pt x="70" y="35"/>
                  </a:lnTo>
                  <a:lnTo>
                    <a:pt x="95" y="18"/>
                  </a:lnTo>
                  <a:lnTo>
                    <a:pt x="78" y="13"/>
                  </a:lnTo>
                  <a:lnTo>
                    <a:pt x="66" y="0"/>
                  </a:lnTo>
                  <a:lnTo>
                    <a:pt x="15" y="2"/>
                  </a:lnTo>
                </a:path>
              </a:pathLst>
            </a:custGeom>
            <a:grpFill/>
            <a:ln w="12700" cap="rnd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Freeform 53"/>
            <p:cNvSpPr>
              <a:spLocks/>
            </p:cNvSpPr>
            <p:nvPr/>
          </p:nvSpPr>
          <p:spPr bwMode="auto">
            <a:xfrm>
              <a:off x="2647" y="3481"/>
              <a:ext cx="138" cy="175"/>
            </a:xfrm>
            <a:custGeom>
              <a:avLst/>
              <a:gdLst>
                <a:gd name="T0" fmla="*/ 3 w 164"/>
                <a:gd name="T1" fmla="*/ 0 h 175"/>
                <a:gd name="T2" fmla="*/ 0 w 164"/>
                <a:gd name="T3" fmla="*/ 67 h 175"/>
                <a:gd name="T4" fmla="*/ 3 w 164"/>
                <a:gd name="T5" fmla="*/ 99 h 175"/>
                <a:gd name="T6" fmla="*/ 3 w 164"/>
                <a:gd name="T7" fmla="*/ 158 h 175"/>
                <a:gd name="T8" fmla="*/ 3 w 164"/>
                <a:gd name="T9" fmla="*/ 174 h 175"/>
                <a:gd name="T10" fmla="*/ 4 w 164"/>
                <a:gd name="T11" fmla="*/ 139 h 175"/>
                <a:gd name="T12" fmla="*/ 7 w 164"/>
                <a:gd name="T13" fmla="*/ 131 h 175"/>
                <a:gd name="T14" fmla="*/ 8 w 164"/>
                <a:gd name="T15" fmla="*/ 94 h 175"/>
                <a:gd name="T16" fmla="*/ 7 w 164"/>
                <a:gd name="T17" fmla="*/ 35 h 175"/>
                <a:gd name="T18" fmla="*/ 3 w 164"/>
                <a:gd name="T19" fmla="*/ 0 h 1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4"/>
                <a:gd name="T31" fmla="*/ 0 h 175"/>
                <a:gd name="T32" fmla="*/ 164 w 164"/>
                <a:gd name="T33" fmla="*/ 175 h 1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4" h="175">
                  <a:moveTo>
                    <a:pt x="28" y="0"/>
                  </a:moveTo>
                  <a:lnTo>
                    <a:pt x="0" y="67"/>
                  </a:lnTo>
                  <a:lnTo>
                    <a:pt x="20" y="99"/>
                  </a:lnTo>
                  <a:lnTo>
                    <a:pt x="20" y="158"/>
                  </a:lnTo>
                  <a:lnTo>
                    <a:pt x="59" y="174"/>
                  </a:lnTo>
                  <a:lnTo>
                    <a:pt x="77" y="139"/>
                  </a:lnTo>
                  <a:lnTo>
                    <a:pt x="127" y="131"/>
                  </a:lnTo>
                  <a:lnTo>
                    <a:pt x="163" y="94"/>
                  </a:lnTo>
                  <a:lnTo>
                    <a:pt x="124" y="35"/>
                  </a:lnTo>
                  <a:lnTo>
                    <a:pt x="28" y="0"/>
                  </a:lnTo>
                </a:path>
              </a:pathLst>
            </a:custGeom>
            <a:grpFill/>
            <a:ln w="12700" cap="rnd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Freeform 54"/>
            <p:cNvSpPr>
              <a:spLocks/>
            </p:cNvSpPr>
            <p:nvPr/>
          </p:nvSpPr>
          <p:spPr bwMode="auto">
            <a:xfrm>
              <a:off x="2600" y="3399"/>
              <a:ext cx="76" cy="69"/>
            </a:xfrm>
            <a:custGeom>
              <a:avLst/>
              <a:gdLst>
                <a:gd name="T0" fmla="*/ 3 w 90"/>
                <a:gd name="T1" fmla="*/ 0 h 69"/>
                <a:gd name="T2" fmla="*/ 0 w 90"/>
                <a:gd name="T3" fmla="*/ 20 h 69"/>
                <a:gd name="T4" fmla="*/ 3 w 90"/>
                <a:gd name="T5" fmla="*/ 36 h 69"/>
                <a:gd name="T6" fmla="*/ 3 w 90"/>
                <a:gd name="T7" fmla="*/ 42 h 69"/>
                <a:gd name="T8" fmla="*/ 3 w 90"/>
                <a:gd name="T9" fmla="*/ 68 h 69"/>
                <a:gd name="T10" fmla="*/ 5 w 90"/>
                <a:gd name="T11" fmla="*/ 58 h 69"/>
                <a:gd name="T12" fmla="*/ 5 w 90"/>
                <a:gd name="T13" fmla="*/ 30 h 69"/>
                <a:gd name="T14" fmla="*/ 3 w 90"/>
                <a:gd name="T15" fmla="*/ 5 h 69"/>
                <a:gd name="T16" fmla="*/ 3 w 90"/>
                <a:gd name="T17" fmla="*/ 0 h 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"/>
                <a:gd name="T28" fmla="*/ 0 h 69"/>
                <a:gd name="T29" fmla="*/ 90 w 90"/>
                <a:gd name="T30" fmla="*/ 69 h 6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" h="69">
                  <a:moveTo>
                    <a:pt x="19" y="0"/>
                  </a:moveTo>
                  <a:lnTo>
                    <a:pt x="0" y="20"/>
                  </a:lnTo>
                  <a:lnTo>
                    <a:pt x="7" y="36"/>
                  </a:lnTo>
                  <a:lnTo>
                    <a:pt x="24" y="42"/>
                  </a:lnTo>
                  <a:lnTo>
                    <a:pt x="41" y="68"/>
                  </a:lnTo>
                  <a:lnTo>
                    <a:pt x="89" y="58"/>
                  </a:lnTo>
                  <a:lnTo>
                    <a:pt x="89" y="30"/>
                  </a:lnTo>
                  <a:lnTo>
                    <a:pt x="56" y="5"/>
                  </a:lnTo>
                  <a:lnTo>
                    <a:pt x="19" y="0"/>
                  </a:lnTo>
                </a:path>
              </a:pathLst>
            </a:custGeom>
            <a:grpFill/>
            <a:ln w="12700" cap="rnd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7700" name="Freeform 55"/>
          <p:cNvSpPr>
            <a:spLocks/>
          </p:cNvSpPr>
          <p:nvPr/>
        </p:nvSpPr>
        <p:spPr bwMode="auto">
          <a:xfrm>
            <a:off x="5327650" y="3562350"/>
            <a:ext cx="909638" cy="260350"/>
          </a:xfrm>
          <a:custGeom>
            <a:avLst/>
            <a:gdLst>
              <a:gd name="T0" fmla="*/ 2147483647 w 593"/>
              <a:gd name="T1" fmla="*/ 2147483647 h 138"/>
              <a:gd name="T2" fmla="*/ 2147483647 w 593"/>
              <a:gd name="T3" fmla="*/ 2147483647 h 138"/>
              <a:gd name="T4" fmla="*/ 2147483647 w 593"/>
              <a:gd name="T5" fmla="*/ 0 h 138"/>
              <a:gd name="T6" fmla="*/ 2147483647 w 593"/>
              <a:gd name="T7" fmla="*/ 0 h 138"/>
              <a:gd name="T8" fmla="*/ 2147483647 w 593"/>
              <a:gd name="T9" fmla="*/ 2147483647 h 138"/>
              <a:gd name="T10" fmla="*/ 2147483647 w 593"/>
              <a:gd name="T11" fmla="*/ 2147483647 h 138"/>
              <a:gd name="T12" fmla="*/ 2147483647 w 593"/>
              <a:gd name="T13" fmla="*/ 2147483647 h 138"/>
              <a:gd name="T14" fmla="*/ 0 w 593"/>
              <a:gd name="T15" fmla="*/ 2147483647 h 138"/>
              <a:gd name="T16" fmla="*/ 2147483647 w 593"/>
              <a:gd name="T17" fmla="*/ 2147483647 h 13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3"/>
              <a:gd name="T28" fmla="*/ 0 h 138"/>
              <a:gd name="T29" fmla="*/ 593 w 593"/>
              <a:gd name="T30" fmla="*/ 138 h 13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3" h="138">
                <a:moveTo>
                  <a:pt x="52" y="15"/>
                </a:moveTo>
                <a:lnTo>
                  <a:pt x="156" y="15"/>
                </a:lnTo>
                <a:lnTo>
                  <a:pt x="156" y="0"/>
                </a:lnTo>
                <a:lnTo>
                  <a:pt x="592" y="0"/>
                </a:lnTo>
                <a:lnTo>
                  <a:pt x="584" y="30"/>
                </a:lnTo>
                <a:lnTo>
                  <a:pt x="409" y="98"/>
                </a:lnTo>
                <a:lnTo>
                  <a:pt x="392" y="137"/>
                </a:lnTo>
                <a:lnTo>
                  <a:pt x="0" y="137"/>
                </a:lnTo>
                <a:lnTo>
                  <a:pt x="52" y="15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5" name="Freeform 56"/>
          <p:cNvSpPr>
            <a:spLocks/>
          </p:cNvSpPr>
          <p:nvPr/>
        </p:nvSpPr>
        <p:spPr bwMode="auto">
          <a:xfrm>
            <a:off x="3570288" y="3638550"/>
            <a:ext cx="1423987" cy="1423988"/>
          </a:xfrm>
          <a:custGeom>
            <a:avLst/>
            <a:gdLst>
              <a:gd name="T0" fmla="*/ 2147483647 w 933"/>
              <a:gd name="T1" fmla="*/ 0 h 754"/>
              <a:gd name="T2" fmla="*/ 2147483647 w 933"/>
              <a:gd name="T3" fmla="*/ 0 h 754"/>
              <a:gd name="T4" fmla="*/ 2147483647 w 933"/>
              <a:gd name="T5" fmla="*/ 2147483647 h 754"/>
              <a:gd name="T6" fmla="*/ 2147483647 w 933"/>
              <a:gd name="T7" fmla="*/ 2147483647 h 754"/>
              <a:gd name="T8" fmla="*/ 2147483647 w 933"/>
              <a:gd name="T9" fmla="*/ 2147483647 h 754"/>
              <a:gd name="T10" fmla="*/ 2147483647 w 933"/>
              <a:gd name="T11" fmla="*/ 2147483647 h 754"/>
              <a:gd name="T12" fmla="*/ 2147483647 w 933"/>
              <a:gd name="T13" fmla="*/ 2147483647 h 754"/>
              <a:gd name="T14" fmla="*/ 2147483647 w 933"/>
              <a:gd name="T15" fmla="*/ 2147483647 h 754"/>
              <a:gd name="T16" fmla="*/ 2147483647 w 933"/>
              <a:gd name="T17" fmla="*/ 2147483647 h 754"/>
              <a:gd name="T18" fmla="*/ 2147483647 w 933"/>
              <a:gd name="T19" fmla="*/ 2147483647 h 754"/>
              <a:gd name="T20" fmla="*/ 2147483647 w 933"/>
              <a:gd name="T21" fmla="*/ 2147483647 h 754"/>
              <a:gd name="T22" fmla="*/ 2147483647 w 933"/>
              <a:gd name="T23" fmla="*/ 2147483647 h 754"/>
              <a:gd name="T24" fmla="*/ 2147483647 w 933"/>
              <a:gd name="T25" fmla="*/ 2147483647 h 754"/>
              <a:gd name="T26" fmla="*/ 2147483647 w 933"/>
              <a:gd name="T27" fmla="*/ 2147483647 h 754"/>
              <a:gd name="T28" fmla="*/ 2147483647 w 933"/>
              <a:gd name="T29" fmla="*/ 2147483647 h 754"/>
              <a:gd name="T30" fmla="*/ 2147483647 w 933"/>
              <a:gd name="T31" fmla="*/ 2147483647 h 754"/>
              <a:gd name="T32" fmla="*/ 2147483647 w 933"/>
              <a:gd name="T33" fmla="*/ 2147483647 h 754"/>
              <a:gd name="T34" fmla="*/ 2147483647 w 933"/>
              <a:gd name="T35" fmla="*/ 2147483647 h 754"/>
              <a:gd name="T36" fmla="*/ 2147483647 w 933"/>
              <a:gd name="T37" fmla="*/ 2147483647 h 754"/>
              <a:gd name="T38" fmla="*/ 2147483647 w 933"/>
              <a:gd name="T39" fmla="*/ 2147483647 h 754"/>
              <a:gd name="T40" fmla="*/ 0 w 933"/>
              <a:gd name="T41" fmla="*/ 2147483647 h 754"/>
              <a:gd name="T42" fmla="*/ 2147483647 w 933"/>
              <a:gd name="T43" fmla="*/ 2147483647 h 754"/>
              <a:gd name="T44" fmla="*/ 2147483647 w 933"/>
              <a:gd name="T45" fmla="*/ 0 h 75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933"/>
              <a:gd name="T70" fmla="*/ 0 h 754"/>
              <a:gd name="T71" fmla="*/ 933 w 933"/>
              <a:gd name="T72" fmla="*/ 754 h 75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933" h="754">
                <a:moveTo>
                  <a:pt x="259" y="0"/>
                </a:moveTo>
                <a:lnTo>
                  <a:pt x="463" y="0"/>
                </a:lnTo>
                <a:lnTo>
                  <a:pt x="463" y="134"/>
                </a:lnTo>
                <a:lnTo>
                  <a:pt x="712" y="182"/>
                </a:lnTo>
                <a:lnTo>
                  <a:pt x="754" y="177"/>
                </a:lnTo>
                <a:lnTo>
                  <a:pt x="854" y="198"/>
                </a:lnTo>
                <a:lnTo>
                  <a:pt x="889" y="204"/>
                </a:lnTo>
                <a:lnTo>
                  <a:pt x="887" y="338"/>
                </a:lnTo>
                <a:lnTo>
                  <a:pt x="932" y="432"/>
                </a:lnTo>
                <a:lnTo>
                  <a:pt x="905" y="478"/>
                </a:lnTo>
                <a:lnTo>
                  <a:pt x="822" y="497"/>
                </a:lnTo>
                <a:lnTo>
                  <a:pt x="691" y="593"/>
                </a:lnTo>
                <a:lnTo>
                  <a:pt x="660" y="671"/>
                </a:lnTo>
                <a:lnTo>
                  <a:pt x="676" y="753"/>
                </a:lnTo>
                <a:lnTo>
                  <a:pt x="509" y="698"/>
                </a:lnTo>
                <a:lnTo>
                  <a:pt x="401" y="533"/>
                </a:lnTo>
                <a:lnTo>
                  <a:pt x="315" y="508"/>
                </a:lnTo>
                <a:lnTo>
                  <a:pt x="268" y="553"/>
                </a:lnTo>
                <a:lnTo>
                  <a:pt x="201" y="517"/>
                </a:lnTo>
                <a:lnTo>
                  <a:pt x="139" y="415"/>
                </a:lnTo>
                <a:lnTo>
                  <a:pt x="0" y="309"/>
                </a:lnTo>
                <a:lnTo>
                  <a:pt x="259" y="309"/>
                </a:lnTo>
                <a:lnTo>
                  <a:pt x="259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486" name="Freeform 57"/>
          <p:cNvSpPr>
            <a:spLocks/>
          </p:cNvSpPr>
          <p:nvPr/>
        </p:nvSpPr>
        <p:spPr bwMode="auto">
          <a:xfrm>
            <a:off x="3878263" y="2084388"/>
            <a:ext cx="796925" cy="568325"/>
          </a:xfrm>
          <a:custGeom>
            <a:avLst/>
            <a:gdLst>
              <a:gd name="T0" fmla="*/ 0 w 522"/>
              <a:gd name="T1" fmla="*/ 0 h 301"/>
              <a:gd name="T2" fmla="*/ 2147483647 w 522"/>
              <a:gd name="T3" fmla="*/ 0 h 301"/>
              <a:gd name="T4" fmla="*/ 2147483647 w 522"/>
              <a:gd name="T5" fmla="*/ 2147483647 h 301"/>
              <a:gd name="T6" fmla="*/ 2147483647 w 522"/>
              <a:gd name="T7" fmla="*/ 2147483647 h 301"/>
              <a:gd name="T8" fmla="*/ 2147483647 w 522"/>
              <a:gd name="T9" fmla="*/ 2147483647 h 301"/>
              <a:gd name="T10" fmla="*/ 2147483647 w 522"/>
              <a:gd name="T11" fmla="*/ 2147483647 h 301"/>
              <a:gd name="T12" fmla="*/ 2147483647 w 522"/>
              <a:gd name="T13" fmla="*/ 2147483647 h 301"/>
              <a:gd name="T14" fmla="*/ 2147483647 w 522"/>
              <a:gd name="T15" fmla="*/ 2147483647 h 301"/>
              <a:gd name="T16" fmla="*/ 2147483647 w 522"/>
              <a:gd name="T17" fmla="*/ 2147483647 h 301"/>
              <a:gd name="T18" fmla="*/ 2147483647 w 522"/>
              <a:gd name="T19" fmla="*/ 2147483647 h 301"/>
              <a:gd name="T20" fmla="*/ 0 w 522"/>
              <a:gd name="T21" fmla="*/ 2147483647 h 301"/>
              <a:gd name="T22" fmla="*/ 0 w 522"/>
              <a:gd name="T23" fmla="*/ 0 h 30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22"/>
              <a:gd name="T37" fmla="*/ 0 h 301"/>
              <a:gd name="T38" fmla="*/ 522 w 522"/>
              <a:gd name="T39" fmla="*/ 301 h 30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22" h="301">
                <a:moveTo>
                  <a:pt x="0" y="0"/>
                </a:moveTo>
                <a:lnTo>
                  <a:pt x="510" y="0"/>
                </a:lnTo>
                <a:lnTo>
                  <a:pt x="510" y="24"/>
                </a:lnTo>
                <a:lnTo>
                  <a:pt x="488" y="48"/>
                </a:lnTo>
                <a:lnTo>
                  <a:pt x="521" y="84"/>
                </a:lnTo>
                <a:lnTo>
                  <a:pt x="521" y="215"/>
                </a:lnTo>
                <a:lnTo>
                  <a:pt x="498" y="215"/>
                </a:lnTo>
                <a:lnTo>
                  <a:pt x="498" y="300"/>
                </a:lnTo>
                <a:lnTo>
                  <a:pt x="409" y="274"/>
                </a:lnTo>
                <a:lnTo>
                  <a:pt x="373" y="254"/>
                </a:lnTo>
                <a:lnTo>
                  <a:pt x="0" y="254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487" name="Freeform 58"/>
          <p:cNvSpPr>
            <a:spLocks/>
          </p:cNvSpPr>
          <p:nvPr/>
        </p:nvSpPr>
        <p:spPr bwMode="auto">
          <a:xfrm>
            <a:off x="5584825" y="4375150"/>
            <a:ext cx="863600" cy="852488"/>
          </a:xfrm>
          <a:custGeom>
            <a:avLst/>
            <a:gdLst>
              <a:gd name="T0" fmla="*/ 2147483647 w 564"/>
              <a:gd name="T1" fmla="*/ 0 h 451"/>
              <a:gd name="T2" fmla="*/ 2147483647 w 564"/>
              <a:gd name="T3" fmla="*/ 0 h 451"/>
              <a:gd name="T4" fmla="*/ 2147483647 w 564"/>
              <a:gd name="T5" fmla="*/ 2147483647 h 451"/>
              <a:gd name="T6" fmla="*/ 2147483647 w 564"/>
              <a:gd name="T7" fmla="*/ 2147483647 h 451"/>
              <a:gd name="T8" fmla="*/ 2147483647 w 564"/>
              <a:gd name="T9" fmla="*/ 2147483647 h 451"/>
              <a:gd name="T10" fmla="*/ 2147483647 w 564"/>
              <a:gd name="T11" fmla="*/ 2147483647 h 451"/>
              <a:gd name="T12" fmla="*/ 2147483647 w 564"/>
              <a:gd name="T13" fmla="*/ 2147483647 h 451"/>
              <a:gd name="T14" fmla="*/ 2147483647 w 564"/>
              <a:gd name="T15" fmla="*/ 2147483647 h 451"/>
              <a:gd name="T16" fmla="*/ 2147483647 w 564"/>
              <a:gd name="T17" fmla="*/ 2147483647 h 451"/>
              <a:gd name="T18" fmla="*/ 2147483647 w 564"/>
              <a:gd name="T19" fmla="*/ 2147483647 h 451"/>
              <a:gd name="T20" fmla="*/ 2147483647 w 564"/>
              <a:gd name="T21" fmla="*/ 2147483647 h 451"/>
              <a:gd name="T22" fmla="*/ 2147483647 w 564"/>
              <a:gd name="T23" fmla="*/ 2147483647 h 451"/>
              <a:gd name="T24" fmla="*/ 2147483647 w 564"/>
              <a:gd name="T25" fmla="*/ 2147483647 h 451"/>
              <a:gd name="T26" fmla="*/ 2147483647 w 564"/>
              <a:gd name="T27" fmla="*/ 2147483647 h 451"/>
              <a:gd name="T28" fmla="*/ 2147483647 w 564"/>
              <a:gd name="T29" fmla="*/ 2147483647 h 451"/>
              <a:gd name="T30" fmla="*/ 2147483647 w 564"/>
              <a:gd name="T31" fmla="*/ 2147483647 h 451"/>
              <a:gd name="T32" fmla="*/ 2147483647 w 564"/>
              <a:gd name="T33" fmla="*/ 2147483647 h 451"/>
              <a:gd name="T34" fmla="*/ 0 w 564"/>
              <a:gd name="T35" fmla="*/ 2147483647 h 451"/>
              <a:gd name="T36" fmla="*/ 2147483647 w 564"/>
              <a:gd name="T37" fmla="*/ 0 h 45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64"/>
              <a:gd name="T58" fmla="*/ 0 h 451"/>
              <a:gd name="T59" fmla="*/ 564 w 564"/>
              <a:gd name="T60" fmla="*/ 451 h 45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64" h="451">
                <a:moveTo>
                  <a:pt x="2" y="0"/>
                </a:moveTo>
                <a:lnTo>
                  <a:pt x="187" y="0"/>
                </a:lnTo>
                <a:lnTo>
                  <a:pt x="212" y="45"/>
                </a:lnTo>
                <a:lnTo>
                  <a:pt x="436" y="45"/>
                </a:lnTo>
                <a:lnTo>
                  <a:pt x="443" y="85"/>
                </a:lnTo>
                <a:lnTo>
                  <a:pt x="522" y="216"/>
                </a:lnTo>
                <a:lnTo>
                  <a:pt x="553" y="311"/>
                </a:lnTo>
                <a:lnTo>
                  <a:pt x="563" y="377"/>
                </a:lnTo>
                <a:lnTo>
                  <a:pt x="484" y="444"/>
                </a:lnTo>
                <a:lnTo>
                  <a:pt x="420" y="450"/>
                </a:lnTo>
                <a:lnTo>
                  <a:pt x="402" y="312"/>
                </a:lnTo>
                <a:lnTo>
                  <a:pt x="381" y="315"/>
                </a:lnTo>
                <a:lnTo>
                  <a:pt x="317" y="232"/>
                </a:lnTo>
                <a:lnTo>
                  <a:pt x="332" y="163"/>
                </a:lnTo>
                <a:lnTo>
                  <a:pt x="259" y="89"/>
                </a:lnTo>
                <a:lnTo>
                  <a:pt x="164" y="110"/>
                </a:lnTo>
                <a:lnTo>
                  <a:pt x="92" y="51"/>
                </a:lnTo>
                <a:lnTo>
                  <a:pt x="0" y="49"/>
                </a:lnTo>
                <a:lnTo>
                  <a:pt x="2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704" name="Freeform 59"/>
          <p:cNvSpPr>
            <a:spLocks/>
          </p:cNvSpPr>
          <p:nvPr/>
        </p:nvSpPr>
        <p:spPr bwMode="auto">
          <a:xfrm>
            <a:off x="1752600" y="1611313"/>
            <a:ext cx="757238" cy="531812"/>
          </a:xfrm>
          <a:custGeom>
            <a:avLst/>
            <a:gdLst>
              <a:gd name="T0" fmla="*/ 2147483647 w 494"/>
              <a:gd name="T1" fmla="*/ 0 h 281"/>
              <a:gd name="T2" fmla="*/ 2147483647 w 494"/>
              <a:gd name="T3" fmla="*/ 2147483647 h 281"/>
              <a:gd name="T4" fmla="*/ 2147483647 w 494"/>
              <a:gd name="T5" fmla="*/ 2147483647 h 281"/>
              <a:gd name="T6" fmla="*/ 0 w 494"/>
              <a:gd name="T7" fmla="*/ 2147483647 h 281"/>
              <a:gd name="T8" fmla="*/ 2147483647 w 494"/>
              <a:gd name="T9" fmla="*/ 2147483647 h 281"/>
              <a:gd name="T10" fmla="*/ 2147483647 w 494"/>
              <a:gd name="T11" fmla="*/ 2147483647 h 281"/>
              <a:gd name="T12" fmla="*/ 2147483647 w 494"/>
              <a:gd name="T13" fmla="*/ 2147483647 h 281"/>
              <a:gd name="T14" fmla="*/ 2147483647 w 494"/>
              <a:gd name="T15" fmla="*/ 2147483647 h 281"/>
              <a:gd name="T16" fmla="*/ 2147483647 w 494"/>
              <a:gd name="T17" fmla="*/ 2147483647 h 281"/>
              <a:gd name="T18" fmla="*/ 2147483647 w 494"/>
              <a:gd name="T19" fmla="*/ 2147483647 h 281"/>
              <a:gd name="T20" fmla="*/ 2147483647 w 494"/>
              <a:gd name="T21" fmla="*/ 0 h 28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94"/>
              <a:gd name="T34" fmla="*/ 0 h 281"/>
              <a:gd name="T35" fmla="*/ 494 w 494"/>
              <a:gd name="T36" fmla="*/ 281 h 28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94" h="281">
                <a:moveTo>
                  <a:pt x="110" y="0"/>
                </a:moveTo>
                <a:lnTo>
                  <a:pt x="129" y="83"/>
                </a:lnTo>
                <a:lnTo>
                  <a:pt x="118" y="101"/>
                </a:lnTo>
                <a:lnTo>
                  <a:pt x="0" y="85"/>
                </a:lnTo>
                <a:lnTo>
                  <a:pt x="37" y="232"/>
                </a:lnTo>
                <a:lnTo>
                  <a:pt x="92" y="236"/>
                </a:lnTo>
                <a:lnTo>
                  <a:pt x="104" y="280"/>
                </a:lnTo>
                <a:lnTo>
                  <a:pt x="330" y="239"/>
                </a:lnTo>
                <a:lnTo>
                  <a:pt x="493" y="239"/>
                </a:lnTo>
                <a:lnTo>
                  <a:pt x="493" y="2"/>
                </a:lnTo>
                <a:lnTo>
                  <a:pt x="110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9" name="Freeform 60"/>
          <p:cNvSpPr>
            <a:spLocks/>
          </p:cNvSpPr>
          <p:nvPr/>
        </p:nvSpPr>
        <p:spPr bwMode="auto">
          <a:xfrm>
            <a:off x="2217738" y="2732088"/>
            <a:ext cx="612775" cy="1108075"/>
          </a:xfrm>
          <a:custGeom>
            <a:avLst/>
            <a:gdLst>
              <a:gd name="T0" fmla="*/ 0 w 400"/>
              <a:gd name="T1" fmla="*/ 0 h 586"/>
              <a:gd name="T2" fmla="*/ 2147483647 w 400"/>
              <a:gd name="T3" fmla="*/ 0 h 586"/>
              <a:gd name="T4" fmla="*/ 2147483647 w 400"/>
              <a:gd name="T5" fmla="*/ 2147483647 h 586"/>
              <a:gd name="T6" fmla="*/ 2147483647 w 400"/>
              <a:gd name="T7" fmla="*/ 2147483647 h 586"/>
              <a:gd name="T8" fmla="*/ 2147483647 w 400"/>
              <a:gd name="T9" fmla="*/ 2147483647 h 586"/>
              <a:gd name="T10" fmla="*/ 2147483647 w 400"/>
              <a:gd name="T11" fmla="*/ 2147483647 h 586"/>
              <a:gd name="T12" fmla="*/ 0 w 400"/>
              <a:gd name="T13" fmla="*/ 2147483647 h 586"/>
              <a:gd name="T14" fmla="*/ 0 w 400"/>
              <a:gd name="T15" fmla="*/ 0 h 58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00"/>
              <a:gd name="T25" fmla="*/ 0 h 586"/>
              <a:gd name="T26" fmla="*/ 400 w 400"/>
              <a:gd name="T27" fmla="*/ 586 h 58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00" h="586">
                <a:moveTo>
                  <a:pt x="0" y="0"/>
                </a:moveTo>
                <a:lnTo>
                  <a:pt x="399" y="0"/>
                </a:lnTo>
                <a:lnTo>
                  <a:pt x="399" y="398"/>
                </a:lnTo>
                <a:lnTo>
                  <a:pt x="399" y="487"/>
                </a:lnTo>
                <a:lnTo>
                  <a:pt x="354" y="477"/>
                </a:lnTo>
                <a:lnTo>
                  <a:pt x="376" y="585"/>
                </a:lnTo>
                <a:lnTo>
                  <a:pt x="0" y="247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706" name="Freeform 61"/>
          <p:cNvSpPr>
            <a:spLocks/>
          </p:cNvSpPr>
          <p:nvPr/>
        </p:nvSpPr>
        <p:spPr bwMode="auto">
          <a:xfrm>
            <a:off x="6048375" y="3763963"/>
            <a:ext cx="515938" cy="504825"/>
          </a:xfrm>
          <a:custGeom>
            <a:avLst/>
            <a:gdLst>
              <a:gd name="T0" fmla="*/ 2147483647 w 338"/>
              <a:gd name="T1" fmla="*/ 2147483647 h 267"/>
              <a:gd name="T2" fmla="*/ 2147483647 w 338"/>
              <a:gd name="T3" fmla="*/ 0 h 267"/>
              <a:gd name="T4" fmla="*/ 2147483647 w 338"/>
              <a:gd name="T5" fmla="*/ 0 h 267"/>
              <a:gd name="T6" fmla="*/ 2147483647 w 338"/>
              <a:gd name="T7" fmla="*/ 2147483647 h 267"/>
              <a:gd name="T8" fmla="*/ 2147483647 w 338"/>
              <a:gd name="T9" fmla="*/ 2147483647 h 267"/>
              <a:gd name="T10" fmla="*/ 2147483647 w 338"/>
              <a:gd name="T11" fmla="*/ 2147483647 h 267"/>
              <a:gd name="T12" fmla="*/ 2147483647 w 338"/>
              <a:gd name="T13" fmla="*/ 2147483647 h 267"/>
              <a:gd name="T14" fmla="*/ 2147483647 w 338"/>
              <a:gd name="T15" fmla="*/ 2147483647 h 267"/>
              <a:gd name="T16" fmla="*/ 2147483647 w 338"/>
              <a:gd name="T17" fmla="*/ 2147483647 h 267"/>
              <a:gd name="T18" fmla="*/ 2147483647 w 338"/>
              <a:gd name="T19" fmla="*/ 2147483647 h 267"/>
              <a:gd name="T20" fmla="*/ 0 w 338"/>
              <a:gd name="T21" fmla="*/ 2147483647 h 267"/>
              <a:gd name="T22" fmla="*/ 2147483647 w 338"/>
              <a:gd name="T23" fmla="*/ 2147483647 h 26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38"/>
              <a:gd name="T37" fmla="*/ 0 h 267"/>
              <a:gd name="T38" fmla="*/ 338 w 338"/>
              <a:gd name="T39" fmla="*/ 267 h 26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38" h="267">
                <a:moveTo>
                  <a:pt x="13" y="32"/>
                </a:moveTo>
                <a:lnTo>
                  <a:pt x="48" y="0"/>
                </a:lnTo>
                <a:lnTo>
                  <a:pt x="152" y="0"/>
                </a:lnTo>
                <a:lnTo>
                  <a:pt x="163" y="19"/>
                </a:lnTo>
                <a:lnTo>
                  <a:pt x="241" y="19"/>
                </a:lnTo>
                <a:lnTo>
                  <a:pt x="337" y="114"/>
                </a:lnTo>
                <a:lnTo>
                  <a:pt x="249" y="198"/>
                </a:lnTo>
                <a:lnTo>
                  <a:pt x="183" y="218"/>
                </a:lnTo>
                <a:lnTo>
                  <a:pt x="175" y="266"/>
                </a:lnTo>
                <a:lnTo>
                  <a:pt x="141" y="210"/>
                </a:lnTo>
                <a:lnTo>
                  <a:pt x="0" y="58"/>
                </a:lnTo>
                <a:lnTo>
                  <a:pt x="13" y="32"/>
                </a:lnTo>
              </a:path>
            </a:pathLst>
          </a:custGeom>
          <a:solidFill>
            <a:srgbClr val="FFFF99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7" name="Freeform 62"/>
          <p:cNvSpPr>
            <a:spLocks/>
          </p:cNvSpPr>
          <p:nvPr/>
        </p:nvSpPr>
        <p:spPr bwMode="auto">
          <a:xfrm>
            <a:off x="5816600" y="3824288"/>
            <a:ext cx="501650" cy="633412"/>
          </a:xfrm>
          <a:custGeom>
            <a:avLst/>
            <a:gdLst>
              <a:gd name="T0" fmla="*/ 0 w 327"/>
              <a:gd name="T1" fmla="*/ 0 h 335"/>
              <a:gd name="T2" fmla="*/ 2147483647 w 327"/>
              <a:gd name="T3" fmla="*/ 0 h 335"/>
              <a:gd name="T4" fmla="*/ 2147483647 w 327"/>
              <a:gd name="T5" fmla="*/ 2147483647 h 335"/>
              <a:gd name="T6" fmla="*/ 2147483647 w 327"/>
              <a:gd name="T7" fmla="*/ 2147483647 h 335"/>
              <a:gd name="T8" fmla="*/ 2147483647 w 327"/>
              <a:gd name="T9" fmla="*/ 2147483647 h 335"/>
              <a:gd name="T10" fmla="*/ 2147483647 w 327"/>
              <a:gd name="T11" fmla="*/ 2147483647 h 335"/>
              <a:gd name="T12" fmla="*/ 2147483647 w 327"/>
              <a:gd name="T13" fmla="*/ 2147483647 h 335"/>
              <a:gd name="T14" fmla="*/ 2147483647 w 327"/>
              <a:gd name="T15" fmla="*/ 2147483647 h 335"/>
              <a:gd name="T16" fmla="*/ 2147483647 w 327"/>
              <a:gd name="T17" fmla="*/ 2147483647 h 335"/>
              <a:gd name="T18" fmla="*/ 2147483647 w 327"/>
              <a:gd name="T19" fmla="*/ 2147483647 h 335"/>
              <a:gd name="T20" fmla="*/ 0 w 327"/>
              <a:gd name="T21" fmla="*/ 0 h 33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27"/>
              <a:gd name="T34" fmla="*/ 0 h 335"/>
              <a:gd name="T35" fmla="*/ 327 w 327"/>
              <a:gd name="T36" fmla="*/ 335 h 33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27" h="335">
                <a:moveTo>
                  <a:pt x="0" y="0"/>
                </a:moveTo>
                <a:lnTo>
                  <a:pt x="163" y="0"/>
                </a:lnTo>
                <a:lnTo>
                  <a:pt x="150" y="26"/>
                </a:lnTo>
                <a:lnTo>
                  <a:pt x="292" y="178"/>
                </a:lnTo>
                <a:lnTo>
                  <a:pt x="326" y="234"/>
                </a:lnTo>
                <a:lnTo>
                  <a:pt x="283" y="334"/>
                </a:lnTo>
                <a:lnTo>
                  <a:pt x="58" y="334"/>
                </a:lnTo>
                <a:lnTo>
                  <a:pt x="36" y="292"/>
                </a:lnTo>
                <a:lnTo>
                  <a:pt x="24" y="240"/>
                </a:lnTo>
                <a:lnTo>
                  <a:pt x="46" y="21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5281612" y="1865312"/>
            <a:ext cx="876300" cy="904875"/>
            <a:chOff x="3407" y="1526"/>
            <a:chExt cx="481" cy="479"/>
          </a:xfrm>
          <a:solidFill>
            <a:schemeClr val="bg1"/>
          </a:solidFill>
          <a:effectLst/>
        </p:grpSpPr>
        <p:sp>
          <p:nvSpPr>
            <p:cNvPr id="68" name="Freeform 64"/>
            <p:cNvSpPr>
              <a:spLocks/>
            </p:cNvSpPr>
            <p:nvPr/>
          </p:nvSpPr>
          <p:spPr bwMode="auto">
            <a:xfrm>
              <a:off x="3407" y="1526"/>
              <a:ext cx="395" cy="208"/>
            </a:xfrm>
            <a:custGeom>
              <a:avLst/>
              <a:gdLst>
                <a:gd name="T0" fmla="*/ 0 w 470"/>
                <a:gd name="T1" fmla="*/ 71 h 208"/>
                <a:gd name="T2" fmla="*/ 8 w 470"/>
                <a:gd name="T3" fmla="*/ 142 h 208"/>
                <a:gd name="T4" fmla="*/ 9 w 470"/>
                <a:gd name="T5" fmla="*/ 176 h 208"/>
                <a:gd name="T6" fmla="*/ 10 w 470"/>
                <a:gd name="T7" fmla="*/ 207 h 208"/>
                <a:gd name="T8" fmla="*/ 14 w 470"/>
                <a:gd name="T9" fmla="*/ 134 h 208"/>
                <a:gd name="T10" fmla="*/ 24 w 470"/>
                <a:gd name="T11" fmla="*/ 106 h 208"/>
                <a:gd name="T12" fmla="*/ 20 w 470"/>
                <a:gd name="T13" fmla="*/ 54 h 208"/>
                <a:gd name="T14" fmla="*/ 13 w 470"/>
                <a:gd name="T15" fmla="*/ 102 h 208"/>
                <a:gd name="T16" fmla="*/ 8 w 470"/>
                <a:gd name="T17" fmla="*/ 60 h 208"/>
                <a:gd name="T18" fmla="*/ 11 w 470"/>
                <a:gd name="T19" fmla="*/ 9 h 208"/>
                <a:gd name="T20" fmla="*/ 8 w 470"/>
                <a:gd name="T21" fmla="*/ 0 h 208"/>
                <a:gd name="T22" fmla="*/ 0 w 470"/>
                <a:gd name="T23" fmla="*/ 71 h 2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70"/>
                <a:gd name="T37" fmla="*/ 0 h 208"/>
                <a:gd name="T38" fmla="*/ 470 w 470"/>
                <a:gd name="T39" fmla="*/ 208 h 20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70" h="208">
                  <a:moveTo>
                    <a:pt x="0" y="71"/>
                  </a:moveTo>
                  <a:lnTo>
                    <a:pt x="146" y="142"/>
                  </a:lnTo>
                  <a:lnTo>
                    <a:pt x="174" y="176"/>
                  </a:lnTo>
                  <a:lnTo>
                    <a:pt x="184" y="207"/>
                  </a:lnTo>
                  <a:lnTo>
                    <a:pt x="265" y="134"/>
                  </a:lnTo>
                  <a:lnTo>
                    <a:pt x="469" y="106"/>
                  </a:lnTo>
                  <a:lnTo>
                    <a:pt x="379" y="54"/>
                  </a:lnTo>
                  <a:lnTo>
                    <a:pt x="258" y="102"/>
                  </a:lnTo>
                  <a:lnTo>
                    <a:pt x="144" y="60"/>
                  </a:lnTo>
                  <a:lnTo>
                    <a:pt x="211" y="9"/>
                  </a:lnTo>
                  <a:lnTo>
                    <a:pt x="152" y="0"/>
                  </a:lnTo>
                  <a:lnTo>
                    <a:pt x="0" y="71"/>
                  </a:lnTo>
                </a:path>
              </a:pathLst>
            </a:custGeom>
            <a:grpFill/>
            <a:ln w="12700" cap="rnd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Freeform 65"/>
            <p:cNvSpPr>
              <a:spLocks/>
            </p:cNvSpPr>
            <p:nvPr/>
          </p:nvSpPr>
          <p:spPr bwMode="auto">
            <a:xfrm>
              <a:off x="3633" y="1683"/>
              <a:ext cx="255" cy="322"/>
            </a:xfrm>
            <a:custGeom>
              <a:avLst/>
              <a:gdLst>
                <a:gd name="T0" fmla="*/ 7 w 304"/>
                <a:gd name="T1" fmla="*/ 0 h 322"/>
                <a:gd name="T2" fmla="*/ 12 w 304"/>
                <a:gd name="T3" fmla="*/ 26 h 322"/>
                <a:gd name="T4" fmla="*/ 13 w 304"/>
                <a:gd name="T5" fmla="*/ 89 h 322"/>
                <a:gd name="T6" fmla="*/ 10 w 304"/>
                <a:gd name="T7" fmla="*/ 142 h 322"/>
                <a:gd name="T8" fmla="*/ 11 w 304"/>
                <a:gd name="T9" fmla="*/ 166 h 322"/>
                <a:gd name="T10" fmla="*/ 14 w 304"/>
                <a:gd name="T11" fmla="*/ 138 h 322"/>
                <a:gd name="T12" fmla="*/ 14 w 304"/>
                <a:gd name="T13" fmla="*/ 144 h 322"/>
                <a:gd name="T14" fmla="*/ 15 w 304"/>
                <a:gd name="T15" fmla="*/ 231 h 322"/>
                <a:gd name="T16" fmla="*/ 12 w 304"/>
                <a:gd name="T17" fmla="*/ 303 h 322"/>
                <a:gd name="T18" fmla="*/ 12 w 304"/>
                <a:gd name="T19" fmla="*/ 321 h 322"/>
                <a:gd name="T20" fmla="*/ 0 w 304"/>
                <a:gd name="T21" fmla="*/ 321 h 322"/>
                <a:gd name="T22" fmla="*/ 3 w 304"/>
                <a:gd name="T23" fmla="*/ 231 h 322"/>
                <a:gd name="T24" fmla="*/ 3 w 304"/>
                <a:gd name="T25" fmla="*/ 161 h 322"/>
                <a:gd name="T26" fmla="*/ 3 w 304"/>
                <a:gd name="T27" fmla="*/ 86 h 322"/>
                <a:gd name="T28" fmla="*/ 7 w 304"/>
                <a:gd name="T29" fmla="*/ 0 h 32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04"/>
                <a:gd name="T46" fmla="*/ 0 h 322"/>
                <a:gd name="T47" fmla="*/ 304 w 304"/>
                <a:gd name="T48" fmla="*/ 322 h 32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04" h="322">
                  <a:moveTo>
                    <a:pt x="145" y="0"/>
                  </a:moveTo>
                  <a:lnTo>
                    <a:pt x="241" y="26"/>
                  </a:lnTo>
                  <a:lnTo>
                    <a:pt x="262" y="89"/>
                  </a:lnTo>
                  <a:lnTo>
                    <a:pt x="205" y="142"/>
                  </a:lnTo>
                  <a:lnTo>
                    <a:pt x="220" y="166"/>
                  </a:lnTo>
                  <a:lnTo>
                    <a:pt x="274" y="138"/>
                  </a:lnTo>
                  <a:lnTo>
                    <a:pt x="297" y="144"/>
                  </a:lnTo>
                  <a:lnTo>
                    <a:pt x="303" y="231"/>
                  </a:lnTo>
                  <a:lnTo>
                    <a:pt x="243" y="303"/>
                  </a:lnTo>
                  <a:lnTo>
                    <a:pt x="243" y="321"/>
                  </a:lnTo>
                  <a:lnTo>
                    <a:pt x="0" y="321"/>
                  </a:lnTo>
                  <a:lnTo>
                    <a:pt x="35" y="231"/>
                  </a:lnTo>
                  <a:lnTo>
                    <a:pt x="16" y="161"/>
                  </a:lnTo>
                  <a:lnTo>
                    <a:pt x="48" y="86"/>
                  </a:lnTo>
                  <a:lnTo>
                    <a:pt x="145" y="0"/>
                  </a:lnTo>
                </a:path>
              </a:pathLst>
            </a:custGeom>
            <a:grpFill/>
            <a:ln w="12700" cap="rnd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493" name="Rectangle 66"/>
          <p:cNvSpPr>
            <a:spLocks noChangeArrowheads="1"/>
          </p:cNvSpPr>
          <p:nvPr/>
        </p:nvSpPr>
        <p:spPr bwMode="auto">
          <a:xfrm>
            <a:off x="3143250" y="2262188"/>
            <a:ext cx="725488" cy="603250"/>
          </a:xfrm>
          <a:prstGeom prst="rect">
            <a:avLst/>
          </a:prstGeom>
          <a:solidFill>
            <a:schemeClr val="accent2"/>
          </a:solidFill>
          <a:ln w="12700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710" name="Rectangle 67"/>
          <p:cNvSpPr>
            <a:spLocks noChangeArrowheads="1"/>
          </p:cNvSpPr>
          <p:nvPr/>
        </p:nvSpPr>
        <p:spPr bwMode="auto">
          <a:xfrm>
            <a:off x="7440613" y="4191000"/>
            <a:ext cx="927754" cy="49244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dirty="0"/>
              <a:t>U.S. = </a:t>
            </a:r>
            <a:r>
              <a:rPr lang="en-US" sz="1600" dirty="0" smtClean="0"/>
              <a:t>2.8%</a:t>
            </a:r>
          </a:p>
          <a:p>
            <a:pPr eaLnBrk="0" hangingPunct="0"/>
            <a:r>
              <a:rPr lang="en-US" sz="1600" dirty="0" smtClean="0"/>
              <a:t>TN = 1.4%</a:t>
            </a:r>
            <a:endParaRPr lang="en-US" sz="1600" dirty="0"/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1657403" y="5606865"/>
            <a:ext cx="157414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dirty="0"/>
              <a:t>Less than </a:t>
            </a:r>
            <a:r>
              <a:rPr lang="en-US" sz="1400" dirty="0" smtClean="0"/>
              <a:t>0.0%</a:t>
            </a:r>
            <a:endParaRPr lang="en-US" sz="1400" dirty="0"/>
          </a:p>
          <a:p>
            <a:pPr eaLnBrk="0" hangingPunct="0"/>
            <a:r>
              <a:rPr lang="en-US" sz="1400" dirty="0"/>
              <a:t>       </a:t>
            </a:r>
            <a:r>
              <a:rPr lang="en-US" sz="1400" dirty="0" smtClean="0"/>
              <a:t>--7—</a:t>
            </a:r>
          </a:p>
          <a:p>
            <a:pPr eaLnBrk="0" hangingPunct="0"/>
            <a:r>
              <a:rPr lang="en-US" sz="1400" dirty="0" smtClean="0"/>
              <a:t>Low: AK = -41.7%</a:t>
            </a:r>
            <a:endParaRPr lang="en-US" sz="1400" dirty="0"/>
          </a:p>
        </p:txBody>
      </p:sp>
      <p:sp>
        <p:nvSpPr>
          <p:cNvPr id="71" name="Rectangle 27"/>
          <p:cNvSpPr>
            <a:spLocks noChangeArrowheads="1"/>
          </p:cNvSpPr>
          <p:nvPr/>
        </p:nvSpPr>
        <p:spPr bwMode="auto">
          <a:xfrm>
            <a:off x="1137701" y="5636681"/>
            <a:ext cx="412750" cy="301625"/>
          </a:xfrm>
          <a:prstGeom prst="rect">
            <a:avLst/>
          </a:prstGeom>
          <a:solidFill>
            <a:schemeClr val="bg1"/>
          </a:solidFill>
          <a:ln w="12700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7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57400" y="6172200"/>
            <a:ext cx="64770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  <a:defRPr/>
            </a:pPr>
            <a:fld id="{95524AD1-E2E5-48D3-AD07-FF7AFFD7F1CA}" type="slidenum">
              <a:rPr lang="en-US" smtClean="0"/>
              <a:pPr fontAlgn="base"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52400" y="586563"/>
            <a:ext cx="8915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Tennessee Tax Revenues, Total and Share of Personal Income</a:t>
            </a: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833042"/>
              </p:ext>
            </p:extLst>
          </p:nvPr>
        </p:nvGraphicFramePr>
        <p:xfrm>
          <a:off x="228600" y="1676400"/>
          <a:ext cx="8686800" cy="452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64" name="TextBox 9"/>
          <p:cNvSpPr txBox="1">
            <a:spLocks noChangeArrowheads="1"/>
          </p:cNvSpPr>
          <p:nvPr/>
        </p:nvSpPr>
        <p:spPr bwMode="auto">
          <a:xfrm rot="-5400000">
            <a:off x="-1179512" y="3084513"/>
            <a:ext cx="3276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/>
              <a:t>Tax Revenues (in millions)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704991"/>
              </p:ext>
            </p:extLst>
          </p:nvPr>
        </p:nvGraphicFramePr>
        <p:xfrm>
          <a:off x="152400" y="1676400"/>
          <a:ext cx="8763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05000" y="6172200"/>
            <a:ext cx="64770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F064C4B9-2338-42D3-BADF-2C7D279F205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700" dirty="0" smtClean="0"/>
              <a:t>Growth in Sales Tax Revenue (Adjusted for Tax Increases)</a:t>
            </a:r>
            <a:br>
              <a:rPr lang="en-US" sz="2700" dirty="0" smtClean="0"/>
            </a:br>
            <a:r>
              <a:rPr lang="en-US" sz="2400" dirty="0" smtClean="0"/>
              <a:t>3-Month Moving Average, Year Over Year Increase</a:t>
            </a:r>
            <a:br>
              <a:rPr lang="en-US" sz="2400" dirty="0" smtClean="0"/>
            </a:b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539277"/>
              </p:ext>
            </p:extLst>
          </p:nvPr>
        </p:nvGraphicFramePr>
        <p:xfrm>
          <a:off x="304800" y="1676400"/>
          <a:ext cx="8534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1200" y="5867400"/>
            <a:ext cx="6781800" cy="3651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E299AFF6-7916-41A4-8D42-FA5C82ED3EE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Sales Tax Collections by Category of Sales </a:t>
            </a:r>
            <a:br>
              <a:rPr lang="en-US" sz="2800" dirty="0" smtClean="0"/>
            </a:br>
            <a:r>
              <a:rPr lang="en-US" sz="2400" dirty="0" smtClean="0"/>
              <a:t>(FY13 to FY14)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869155"/>
              </p:ext>
            </p:extLst>
          </p:nvPr>
        </p:nvGraphicFramePr>
        <p:xfrm>
          <a:off x="304800" y="1600200"/>
          <a:ext cx="8610600" cy="4335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95600" y="6104201"/>
            <a:ext cx="56388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4EB7-F972-458C-BDC1-4A127598B49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Tennessee State Sales Tax Breadth of Base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5857980"/>
            <a:ext cx="23278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Source: State Tax Notes, </a:t>
            </a:r>
            <a:r>
              <a:rPr lang="en-US" sz="1000" dirty="0" err="1" smtClean="0"/>
              <a:t>Mikesell</a:t>
            </a:r>
            <a:r>
              <a:rPr lang="en-US" sz="1000" dirty="0" smtClean="0"/>
              <a:t>..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9983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38169262"/>
              </p:ext>
            </p:extLst>
          </p:nvPr>
        </p:nvGraphicFramePr>
        <p:xfrm>
          <a:off x="381000" y="1295400"/>
          <a:ext cx="8382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370671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Tennessee Sales Tax Collections 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 a Percent of Personal Income, 1997-2013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1200" y="5867400"/>
            <a:ext cx="6781800" cy="3651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63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128804"/>
              </p:ext>
            </p:extLst>
          </p:nvPr>
        </p:nvGraphicFramePr>
        <p:xfrm>
          <a:off x="228600" y="1600200"/>
          <a:ext cx="8458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90800" y="6172200"/>
            <a:ext cx="6096000" cy="365125"/>
          </a:xfrm>
        </p:spPr>
        <p:txBody>
          <a:bodyPr/>
          <a:lstStyle/>
          <a:p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4EB7-F972-458C-BDC1-4A127598B49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391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>Corporate Profits as a Percent of GDP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1981199"/>
            <a:ext cx="563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Corporate profits with inventory valuation and capital consumption </a:t>
            </a:r>
            <a:r>
              <a:rPr lang="en-US" sz="1000" dirty="0" smtClean="0"/>
              <a:t>adjustments.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54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309767"/>
              </p:ext>
            </p:extLst>
          </p:nvPr>
        </p:nvGraphicFramePr>
        <p:xfrm>
          <a:off x="228600" y="1524000"/>
          <a:ext cx="8763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0800" y="6096000"/>
            <a:ext cx="6172200" cy="3286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William F. Fox • Center for Business and Economic Research • http://cber.bus.utk.edu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4EB7-F972-458C-BDC1-4A127598B49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1534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smtClean="0"/>
              <a:t>State Corporate Income Tax Revenue </a:t>
            </a:r>
            <a:br>
              <a:rPr lang="en-US" sz="3200" dirty="0" smtClean="0"/>
            </a:br>
            <a:r>
              <a:rPr lang="en-US" sz="3200" dirty="0" smtClean="0"/>
              <a:t>Since the Start of the Recession</a:t>
            </a:r>
            <a:br>
              <a:rPr lang="en-US" sz="3200" dirty="0" smtClean="0"/>
            </a:br>
            <a:r>
              <a:rPr lang="en-US" sz="1600" dirty="0" smtClean="0"/>
              <a:t>Four-Quarter Moving Average, Adjusted for Inflation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4246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Normal government cost growth</a:t>
            </a:r>
          </a:p>
          <a:p>
            <a:pPr lvl="1"/>
            <a:r>
              <a:rPr lang="en-US" dirty="0" smtClean="0"/>
              <a:t>Pension – biannual adjustment</a:t>
            </a:r>
          </a:p>
          <a:p>
            <a:pPr lvl="1"/>
            <a:r>
              <a:rPr lang="en-US" dirty="0" smtClean="0"/>
              <a:t>BEP</a:t>
            </a:r>
          </a:p>
          <a:p>
            <a:pPr lvl="1"/>
            <a:r>
              <a:rPr lang="en-US" dirty="0" smtClean="0"/>
              <a:t>Higher Ed</a:t>
            </a:r>
          </a:p>
          <a:p>
            <a:pPr lvl="1"/>
            <a:r>
              <a:rPr lang="en-US" dirty="0" smtClean="0"/>
              <a:t>Debt Service</a:t>
            </a:r>
          </a:p>
          <a:p>
            <a:pPr lvl="1"/>
            <a:r>
              <a:rPr lang="en-US" dirty="0" smtClean="0"/>
              <a:t>Health Insurance</a:t>
            </a:r>
          </a:p>
          <a:p>
            <a:pPr lvl="1"/>
            <a:r>
              <a:rPr lang="en-US" dirty="0" smtClean="0"/>
              <a:t>Salary Increase </a:t>
            </a:r>
          </a:p>
          <a:p>
            <a:r>
              <a:rPr lang="en-US" dirty="0" err="1" smtClean="0"/>
              <a:t>TennCare</a:t>
            </a:r>
            <a:endParaRPr lang="en-US" dirty="0" smtClean="0"/>
          </a:p>
          <a:p>
            <a:pPr lvl="1"/>
            <a:r>
              <a:rPr lang="en-US" dirty="0" smtClean="0"/>
              <a:t>Medicaid expansion</a:t>
            </a:r>
          </a:p>
          <a:p>
            <a:pPr lvl="1"/>
            <a:r>
              <a:rPr lang="en-US" dirty="0" smtClean="0"/>
              <a:t>Woodwork effect</a:t>
            </a:r>
          </a:p>
          <a:p>
            <a:r>
              <a:rPr lang="en-US" dirty="0" smtClean="0"/>
              <a:t>Total					</a:t>
            </a:r>
            <a:r>
              <a:rPr lang="en-US" sz="2600" dirty="0" smtClean="0">
                <a:solidFill>
                  <a:srgbClr val="FF0000"/>
                </a:solidFill>
              </a:rPr>
              <a:t>$580 million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6248400" cy="365125"/>
          </a:xfrm>
        </p:spPr>
        <p:txBody>
          <a:bodyPr/>
          <a:lstStyle/>
          <a:p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01B4EB7-F972-458C-BDC1-4A127598B49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Tennessee Fiscal Pressures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84514"/>
              </p:ext>
            </p:extLst>
          </p:nvPr>
        </p:nvGraphicFramePr>
        <p:xfrm>
          <a:off x="228600" y="1600200"/>
          <a:ext cx="8763000" cy="4335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38400" y="6096000"/>
            <a:ext cx="60960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72DE349-F331-4C40-BB29-88F465680C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Growth in Quarterly Real Gross Domestic Product </a:t>
            </a:r>
            <a:r>
              <a:rPr lang="en-US" sz="2400" dirty="0" smtClean="0"/>
              <a:t>(Chained 2009 Dollars)</a:t>
            </a:r>
          </a:p>
        </p:txBody>
      </p:sp>
    </p:spTree>
    <p:extLst>
      <p:ext uri="{BB962C8B-B14F-4D97-AF65-F5344CB8AC3E}">
        <p14:creationId xmlns:p14="http://schemas.microsoft.com/office/powerpoint/2010/main" val="292700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Gift tax</a:t>
            </a:r>
          </a:p>
          <a:p>
            <a:r>
              <a:rPr lang="en-US" sz="3600" dirty="0" smtClean="0"/>
              <a:t>Inheritance tax</a:t>
            </a:r>
          </a:p>
          <a:p>
            <a:r>
              <a:rPr lang="en-US" sz="3600" dirty="0" smtClean="0"/>
              <a:t>Lower rate for food</a:t>
            </a:r>
          </a:p>
          <a:p>
            <a:r>
              <a:rPr lang="en-US" sz="3600" smtClean="0"/>
              <a:t>Larger </a:t>
            </a:r>
            <a:r>
              <a:rPr lang="en-US" sz="3600" dirty="0" smtClean="0"/>
              <a:t>exemption for the Hall Income Tax 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6172200"/>
            <a:ext cx="6172200" cy="365125"/>
          </a:xfrm>
        </p:spPr>
        <p:txBody>
          <a:bodyPr/>
          <a:lstStyle/>
          <a:p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01B4EB7-F972-458C-BDC1-4A127598B49F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Cuts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02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617101"/>
              </p:ext>
            </p:extLst>
          </p:nvPr>
        </p:nvGraphicFramePr>
        <p:xfrm>
          <a:off x="228600" y="1600200"/>
          <a:ext cx="8686799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62200" y="6172200"/>
            <a:ext cx="6030683" cy="365125"/>
          </a:xfrm>
        </p:spPr>
        <p:txBody>
          <a:bodyPr/>
          <a:lstStyle/>
          <a:p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01B4EB7-F972-458C-BDC1-4A127598B49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Rainy Day Fund by Fiscal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1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324468"/>
              </p:ext>
            </p:extLst>
          </p:nvPr>
        </p:nvGraphicFramePr>
        <p:xfrm>
          <a:off x="228600" y="1600200"/>
          <a:ext cx="8763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57400" y="6172200"/>
            <a:ext cx="6477000" cy="365125"/>
          </a:xfrm>
        </p:spPr>
        <p:txBody>
          <a:bodyPr/>
          <a:lstStyle/>
          <a:p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01B4EB7-F972-458C-BDC1-4A127598B49F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TennCare</a:t>
            </a:r>
            <a:r>
              <a:rPr lang="en-US" sz="3600" dirty="0" smtClean="0"/>
              <a:t> Reserve by Fiscal Year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3790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15106"/>
              </p:ext>
            </p:extLst>
          </p:nvPr>
        </p:nvGraphicFramePr>
        <p:xfrm>
          <a:off x="457200" y="1600200"/>
          <a:ext cx="8308975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895600" y="6172200"/>
            <a:ext cx="5715000" cy="296069"/>
          </a:xfrm>
        </p:spPr>
        <p:txBody>
          <a:bodyPr/>
          <a:lstStyle/>
          <a:p>
            <a:pPr algn="l"/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1A910C3-579B-435D-9E3A-7A834518F842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Higher Education Allocation,</a:t>
            </a:r>
            <a:br>
              <a:rPr lang="en-US" sz="3600" dirty="0" smtClean="0"/>
            </a:br>
            <a:r>
              <a:rPr lang="en-US" sz="3600" dirty="0" smtClean="0"/>
              <a:t>University of Tennessee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258262"/>
              </p:ext>
            </p:extLst>
          </p:nvPr>
        </p:nvGraphicFramePr>
        <p:xfrm>
          <a:off x="457200" y="1371600"/>
          <a:ext cx="8308975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90800" y="6096000"/>
            <a:ext cx="6019800" cy="365125"/>
          </a:xfrm>
        </p:spPr>
        <p:txBody>
          <a:bodyPr/>
          <a:lstStyle/>
          <a:p>
            <a:pPr algn="l"/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1A910C3-579B-435D-9E3A-7A834518F842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Higher Education Allocation,</a:t>
            </a:r>
            <a:br>
              <a:rPr lang="en-US" sz="3600" dirty="0" smtClean="0"/>
            </a:br>
            <a:r>
              <a:rPr lang="en-US" sz="3600" dirty="0" smtClean="0"/>
              <a:t>Board of Regents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5 percentage points more likely to graduate high school than matched control students</a:t>
            </a:r>
          </a:p>
          <a:p>
            <a:r>
              <a:rPr lang="en-US" dirty="0" smtClean="0"/>
              <a:t>20 percentage points more likely to enroll at any college</a:t>
            </a:r>
          </a:p>
          <a:p>
            <a:r>
              <a:rPr lang="en-US" dirty="0" smtClean="0"/>
              <a:t>29 percentage points more likely to enroll in a community college</a:t>
            </a:r>
          </a:p>
          <a:p>
            <a:r>
              <a:rPr lang="en-US" dirty="0" smtClean="0"/>
              <a:t>9.5 percentage points less likely to enroll in a four-year institution</a:t>
            </a:r>
          </a:p>
          <a:p>
            <a:r>
              <a:rPr lang="en-US" dirty="0" smtClean="0"/>
              <a:t>Two-thirds of effect on community college enrollment came from students who would not have gone to college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4EB7-F972-458C-BDC1-4A127598B49F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 of Knox Achieves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39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41751"/>
              </p:ext>
            </p:extLst>
          </p:nvPr>
        </p:nvGraphicFramePr>
        <p:xfrm>
          <a:off x="304800" y="1600200"/>
          <a:ext cx="8610600" cy="4335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6106883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72DE349-F331-4C40-BB29-88F465680C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Growth in Quarterly Real Personal Consumption Expenditures </a:t>
            </a:r>
            <a:r>
              <a:rPr lang="en-US" sz="2400" dirty="0" smtClean="0"/>
              <a:t>(Chained 2009 Dollars)</a:t>
            </a:r>
          </a:p>
        </p:txBody>
      </p:sp>
    </p:spTree>
    <p:extLst>
      <p:ext uri="{BB962C8B-B14F-4D97-AF65-F5344CB8AC3E}">
        <p14:creationId xmlns:p14="http://schemas.microsoft.com/office/powerpoint/2010/main" val="413540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394918"/>
              </p:ext>
            </p:extLst>
          </p:nvPr>
        </p:nvGraphicFramePr>
        <p:xfrm>
          <a:off x="228600" y="1600200"/>
          <a:ext cx="8458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391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>REAL ANNUAL AVERAGE WAGES</a:t>
            </a:r>
            <a:br>
              <a:rPr lang="en-US" sz="4000" b="1" dirty="0" smtClean="0"/>
            </a:br>
            <a:r>
              <a:rPr lang="en-US" sz="2000" b="1" dirty="0" smtClean="0"/>
              <a:t>(1982-84=100)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6400800"/>
            <a:ext cx="2165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Occupational Employment and Wages</a:t>
            </a:r>
            <a:endParaRPr lang="en-US" sz="1000" b="1" dirty="0">
              <a:latin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76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305121"/>
              </p:ext>
            </p:extLst>
          </p:nvPr>
        </p:nvGraphicFramePr>
        <p:xfrm>
          <a:off x="304800" y="1600200"/>
          <a:ext cx="8208963" cy="4335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57400" y="6096000"/>
            <a:ext cx="6324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72DE349-F331-4C40-BB29-88F465680C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Unit Sales of New Light Vehicles</a:t>
            </a:r>
          </a:p>
        </p:txBody>
      </p:sp>
    </p:spTree>
    <p:extLst>
      <p:ext uri="{BB962C8B-B14F-4D97-AF65-F5344CB8AC3E}">
        <p14:creationId xmlns:p14="http://schemas.microsoft.com/office/powerpoint/2010/main" val="30290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470418"/>
              </p:ext>
            </p:extLst>
          </p:nvPr>
        </p:nvGraphicFramePr>
        <p:xfrm>
          <a:off x="152400" y="1752600"/>
          <a:ext cx="8991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05000" y="6172200"/>
            <a:ext cx="66294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William F. Fox • Center for Business and Economic Research • http://cber.bus.utk.edu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72DE349-F331-4C40-BB29-88F465680CE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3914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Unit Sales of Existing Homes and </a:t>
            </a:r>
            <a:br>
              <a:rPr lang="en-US" sz="3600" dirty="0" smtClean="0"/>
            </a:br>
            <a:r>
              <a:rPr lang="en-US" sz="3600" dirty="0" smtClean="0"/>
              <a:t>Housing Starts</a:t>
            </a:r>
          </a:p>
        </p:txBody>
      </p:sp>
    </p:spTree>
    <p:extLst>
      <p:ext uri="{BB962C8B-B14F-4D97-AF65-F5344CB8AC3E}">
        <p14:creationId xmlns:p14="http://schemas.microsoft.com/office/powerpoint/2010/main" val="99589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79524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305493" y="6172200"/>
            <a:ext cx="6477000" cy="365125"/>
          </a:xfrm>
        </p:spPr>
        <p:txBody>
          <a:bodyPr/>
          <a:lstStyle/>
          <a:p>
            <a:pPr algn="ctr">
              <a:defRPr/>
            </a:pPr>
            <a:r>
              <a:rPr lang="en-US" sz="1000" dirty="0" smtClean="0"/>
              <a:t>William F. Fox • Center for Business and Economic Research • http://cber.bus.utk.edu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5586DA8-955C-4573-991A-724FBA0A7E2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All Housing Units, 2000-2013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8763000" y="0"/>
            <a:ext cx="2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582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2014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William F. Fox, Center for Business and Economic Research,  http://cber.bus.utk.edu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DE349-F331-4C40-BB29-88F465680CE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124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96200" cy="1295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Total Consumer Debt Balance</a:t>
            </a:r>
          </a:p>
        </p:txBody>
      </p:sp>
      <p:graphicFrame>
        <p:nvGraphicFramePr>
          <p:cNvPr id="9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7743251"/>
              </p:ext>
            </p:extLst>
          </p:nvPr>
        </p:nvGraphicFramePr>
        <p:xfrm>
          <a:off x="152400" y="1447800"/>
          <a:ext cx="8763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286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6345</TotalTime>
  <Words>1563</Words>
  <Application>Microsoft Office PowerPoint</Application>
  <PresentationFormat>On-screen Show (4:3)</PresentationFormat>
  <Paragraphs>310</Paragraphs>
  <Slides>35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Concourse</vt:lpstr>
      <vt:lpstr>Presented to the  ACADEMIC LEADERSHIP RETREAT August 26, 2014 </vt:lpstr>
      <vt:lpstr>OUTLINE</vt:lpstr>
      <vt:lpstr>Growth in Quarterly Real Gross Domestic Product (Chained 2009 Dollars)</vt:lpstr>
      <vt:lpstr>Growth in Quarterly Real Personal Consumption Expenditures (Chained 2009 Dollars)</vt:lpstr>
      <vt:lpstr>REAL ANNUAL AVERAGE WAGES (1982-84=100)</vt:lpstr>
      <vt:lpstr>Unit Sales of New Light Vehicles</vt:lpstr>
      <vt:lpstr>Unit Sales of Existing Homes and  Housing Starts</vt:lpstr>
      <vt:lpstr>All Housing Units, 2000-2013</vt:lpstr>
      <vt:lpstr>Total Consumer Debt Balance</vt:lpstr>
      <vt:lpstr>Estimated Total E-Commerce Sales</vt:lpstr>
      <vt:lpstr>Growth in Quarterly Real Business Investment</vt:lpstr>
      <vt:lpstr>Unified Federal Budget Surplus</vt:lpstr>
      <vt:lpstr>Real Exports Less Imports</vt:lpstr>
      <vt:lpstr>U.S. Crude Oil Imports and Production,1998-2013 </vt:lpstr>
      <vt:lpstr>Interest Rates and Inflation</vt:lpstr>
      <vt:lpstr>Tennessee and U.S. Nonfarm Job Growth  (3-month moving average, year-over-year)</vt:lpstr>
      <vt:lpstr>TN Nonfarm Jobs, Seasonally Adjusted, 2004-2014</vt:lpstr>
      <vt:lpstr>Tennessee and U.S. Unemployment Rates  (Seasonally Adjusted)</vt:lpstr>
      <vt:lpstr>Tennessee Job Growth by Sector  (June 2013 to June 2014)</vt:lpstr>
      <vt:lpstr>PowerPoint Presentation</vt:lpstr>
      <vt:lpstr>Change in Total Taxes,  July-March, FYTD 2013 to FYTD 2014</vt:lpstr>
      <vt:lpstr>Tennessee Tax Revenues, Total and Share of Personal Income</vt:lpstr>
      <vt:lpstr>Growth in Sales Tax Revenue (Adjusted for Tax Increases) 3-Month Moving Average, Year Over Year Increase </vt:lpstr>
      <vt:lpstr>Sales Tax Collections by Category of Sales  (FY13 to FY14)</vt:lpstr>
      <vt:lpstr>Tennessee State Sales Tax Breadth of Base</vt:lpstr>
      <vt:lpstr>PowerPoint Presentation</vt:lpstr>
      <vt:lpstr>Corporate Profits as a Percent of GDP</vt:lpstr>
      <vt:lpstr>State Corporate Income Tax Revenue  Since the Start of the Recession Four-Quarter Moving Average, Adjusted for Inflation </vt:lpstr>
      <vt:lpstr>Tennessee Fiscal Pressures</vt:lpstr>
      <vt:lpstr>Tax Cuts</vt:lpstr>
      <vt:lpstr>Rainy Day Fund by Fiscal Year</vt:lpstr>
      <vt:lpstr>TennCare Reserve by Fiscal Year</vt:lpstr>
      <vt:lpstr>Higher Education Allocation, University of Tennessee</vt:lpstr>
      <vt:lpstr>Higher Education Allocation, Board of Regents</vt:lpstr>
      <vt:lpstr>Analysis of Knox Achieves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mreyno22</dc:creator>
  <cp:lastModifiedBy>Fox, William F</cp:lastModifiedBy>
  <cp:revision>379</cp:revision>
  <cp:lastPrinted>2014-08-21T19:12:26Z</cp:lastPrinted>
  <dcterms:created xsi:type="dcterms:W3CDTF">2011-08-15T14:11:06Z</dcterms:created>
  <dcterms:modified xsi:type="dcterms:W3CDTF">2014-09-02T15:28:10Z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