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92" r:id="rId2"/>
    <p:sldMasterId id="2147483697" r:id="rId3"/>
  </p:sldMasterIdLst>
  <p:notesMasterIdLst>
    <p:notesMasterId r:id="rId30"/>
  </p:notesMasterIdLst>
  <p:handoutMasterIdLst>
    <p:handoutMasterId r:id="rId31"/>
  </p:handoutMasterIdLst>
  <p:sldIdLst>
    <p:sldId id="1101" r:id="rId4"/>
    <p:sldId id="1092" r:id="rId5"/>
    <p:sldId id="1099" r:id="rId6"/>
    <p:sldId id="1109" r:id="rId7"/>
    <p:sldId id="1110" r:id="rId8"/>
    <p:sldId id="1097" r:id="rId9"/>
    <p:sldId id="1032" r:id="rId10"/>
    <p:sldId id="1034" r:id="rId11"/>
    <p:sldId id="1035" r:id="rId12"/>
    <p:sldId id="1087" r:id="rId13"/>
    <p:sldId id="1036" r:id="rId14"/>
    <p:sldId id="1098" r:id="rId15"/>
    <p:sldId id="1038" r:id="rId16"/>
    <p:sldId id="1095" r:id="rId17"/>
    <p:sldId id="1088" r:id="rId18"/>
    <p:sldId id="1102" r:id="rId19"/>
    <p:sldId id="1103" r:id="rId20"/>
    <p:sldId id="1104" r:id="rId21"/>
    <p:sldId id="1105" r:id="rId22"/>
    <p:sldId id="1107" r:id="rId23"/>
    <p:sldId id="1108" r:id="rId24"/>
    <p:sldId id="1094" r:id="rId25"/>
    <p:sldId id="1089" r:id="rId26"/>
    <p:sldId id="1041" r:id="rId27"/>
    <p:sldId id="1091" r:id="rId28"/>
    <p:sldId id="1093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">
          <p15:clr>
            <a:srgbClr val="A4A3A4"/>
          </p15:clr>
        </p15:guide>
        <p15:guide id="2" orient="horz" pos="665">
          <p15:clr>
            <a:srgbClr val="A4A3A4"/>
          </p15:clr>
        </p15:guide>
        <p15:guide id="3" orient="horz" pos="683">
          <p15:clr>
            <a:srgbClr val="A4A3A4"/>
          </p15:clr>
        </p15:guide>
        <p15:guide id="4" pos="5414">
          <p15:clr>
            <a:srgbClr val="A4A3A4"/>
          </p15:clr>
        </p15:guide>
        <p15:guide id="5" pos="640">
          <p15:clr>
            <a:srgbClr val="A4A3A4"/>
          </p15:clr>
        </p15:guide>
        <p15:guide id="6" orient="horz" pos="339">
          <p15:clr>
            <a:srgbClr val="A4A3A4"/>
          </p15:clr>
        </p15:guide>
        <p15:guide id="7" orient="horz" pos="739">
          <p15:clr>
            <a:srgbClr val="A4A3A4"/>
          </p15:clr>
        </p15:guide>
        <p15:guide id="8" orient="horz" pos="3803">
          <p15:clr>
            <a:srgbClr val="A4A3A4"/>
          </p15:clr>
        </p15:guide>
        <p15:guide id="9" pos="5539">
          <p15:clr>
            <a:srgbClr val="A4A3A4"/>
          </p15:clr>
        </p15:guide>
        <p15:guide id="10" pos="321">
          <p15:clr>
            <a:srgbClr val="A4A3A4"/>
          </p15:clr>
        </p15:guide>
        <p15:guide id="11" orient="horz" pos="4319">
          <p15:clr>
            <a:srgbClr val="A4A3A4"/>
          </p15:clr>
        </p15:guide>
        <p15:guide id="12" orient="horz" pos="582">
          <p15:clr>
            <a:srgbClr val="A4A3A4"/>
          </p15:clr>
        </p15:guide>
        <p15:guide id="13" orient="horz" pos="4144">
          <p15:clr>
            <a:srgbClr val="A4A3A4"/>
          </p15:clr>
        </p15:guide>
        <p15:guide id="14" pos="5516">
          <p15:clr>
            <a:srgbClr val="A4A3A4"/>
          </p15:clr>
        </p15:guide>
        <p15:guide id="15" pos="316">
          <p15:clr>
            <a:srgbClr val="A4A3A4"/>
          </p15:clr>
        </p15:guide>
        <p15:guide id="16" orient="horz">
          <p15:clr>
            <a:srgbClr val="A4A3A4"/>
          </p15:clr>
        </p15:guide>
        <p15:guide id="17" orient="horz" pos="1003">
          <p15:clr>
            <a:srgbClr val="A4A3A4"/>
          </p15:clr>
        </p15:guide>
        <p15:guide id="18" orient="horz" pos="644">
          <p15:clr>
            <a:srgbClr val="A4A3A4"/>
          </p15:clr>
        </p15:guide>
        <p15:guide id="19" orient="horz" pos="3955">
          <p15:clr>
            <a:srgbClr val="A4A3A4"/>
          </p15:clr>
        </p15:guide>
        <p15:guide id="20" pos="5759">
          <p15:clr>
            <a:srgbClr val="A4A3A4"/>
          </p15:clr>
        </p15:guide>
        <p15:guide id="21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sen, Taimi Anne" initials="OT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6D08"/>
    <a:srgbClr val="77797C"/>
    <a:srgbClr val="000000"/>
    <a:srgbClr val="3B3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1000" autoAdjust="0"/>
  </p:normalViewPr>
  <p:slideViewPr>
    <p:cSldViewPr snapToGrid="0" snapToObjects="1">
      <p:cViewPr>
        <p:scale>
          <a:sx n="75" d="100"/>
          <a:sy n="75" d="100"/>
        </p:scale>
        <p:origin x="-1064" y="176"/>
      </p:cViewPr>
      <p:guideLst>
        <p:guide orient="horz" pos="256"/>
        <p:guide orient="horz" pos="339"/>
        <p:guide orient="horz" pos="1018"/>
        <p:guide orient="horz" pos="4319"/>
        <p:guide orient="horz" pos="574"/>
        <p:guide orient="horz" pos="4030"/>
        <p:guide orient="horz" pos="1184"/>
        <p:guide orient="horz"/>
        <p:guide orient="horz" pos="4072"/>
        <p:guide pos="5712"/>
        <p:guide pos="5759"/>
        <p:guide pos="3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Google%20Drive:Southern%20Peers_ACT%20Range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Downloads:Data_6-22-2017(2)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Google%20Drive:Grad%20Rates%20by%20Yea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Downloads:Data_6-22-2017(2).c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Library:Caches:TemporaryItems:Outlook%20Temp:AGI%20Summaries%20(2016-08-18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Downloads:Data_6-22-2017(2).c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rena:Library:Caches:TemporaryItems:Outlook%20Temp:Hope%20Sch%20Retention_10%20Years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176715080703"/>
          <c:y val="0.0363636363636364"/>
          <c:w val="0.87329542568176"/>
          <c:h val="0.811012646146504"/>
        </c:manualLayout>
      </c:layout>
      <c:stockChart>
        <c:ser>
          <c:idx val="1"/>
          <c:order val="0"/>
          <c:tx>
            <c:strRef>
              <c:f>'ACT Equivalent - Data (2)'!$B$4</c:f>
              <c:strCache>
                <c:ptCount val="1"/>
                <c:pt idx="0">
                  <c:v>ACT 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'ACT Equivalent - Data (2)'!$A$5:$A$23</c:f>
              <c:strCache>
                <c:ptCount val="19"/>
                <c:pt idx="0">
                  <c:v>Virginia</c:v>
                </c:pt>
                <c:pt idx="1">
                  <c:v>Clemson</c:v>
                </c:pt>
                <c:pt idx="2">
                  <c:v>North Carolina</c:v>
                </c:pt>
                <c:pt idx="3">
                  <c:v>Alabama</c:v>
                </c:pt>
                <c:pt idx="4">
                  <c:v>Florida</c:v>
                </c:pt>
                <c:pt idx="5">
                  <c:v>NC State</c:v>
                </c:pt>
                <c:pt idx="6">
                  <c:v>Georgia</c:v>
                </c:pt>
                <c:pt idx="7">
                  <c:v>UTK</c:v>
                </c:pt>
                <c:pt idx="8">
                  <c:v>Auburn</c:v>
                </c:pt>
                <c:pt idx="9">
                  <c:v>Florida State</c:v>
                </c:pt>
                <c:pt idx="10">
                  <c:v>South Carolina</c:v>
                </c:pt>
                <c:pt idx="11">
                  <c:v>Missouri</c:v>
                </c:pt>
                <c:pt idx="12">
                  <c:v>Virginia Tech</c:v>
                </c:pt>
                <c:pt idx="13">
                  <c:v>Texas A&amp;M</c:v>
                </c:pt>
                <c:pt idx="14">
                  <c:v>LSU</c:v>
                </c:pt>
                <c:pt idx="15">
                  <c:v>Arkansas</c:v>
                </c:pt>
                <c:pt idx="16">
                  <c:v>Kentucky</c:v>
                </c:pt>
                <c:pt idx="17">
                  <c:v>Mississippi</c:v>
                </c:pt>
                <c:pt idx="18">
                  <c:v>Mississippi State</c:v>
                </c:pt>
              </c:strCache>
            </c:strRef>
          </c:cat>
          <c:val>
            <c:numRef>
              <c:f>'ACT Equivalent - Data (2)'!$B$5:$B$23</c:f>
              <c:numCache>
                <c:formatCode>General</c:formatCode>
                <c:ptCount val="19"/>
                <c:pt idx="0">
                  <c:v>28.0</c:v>
                </c:pt>
                <c:pt idx="1">
                  <c:v>27.0</c:v>
                </c:pt>
                <c:pt idx="2">
                  <c:v>26.0</c:v>
                </c:pt>
                <c:pt idx="3">
                  <c:v>22.0</c:v>
                </c:pt>
                <c:pt idx="4">
                  <c:v>26.0</c:v>
                </c:pt>
                <c:pt idx="5">
                  <c:v>25.0</c:v>
                </c:pt>
                <c:pt idx="6">
                  <c:v>25.0</c:v>
                </c:pt>
                <c:pt idx="7">
                  <c:v>24.0</c:v>
                </c:pt>
                <c:pt idx="8">
                  <c:v>24.0</c:v>
                </c:pt>
                <c:pt idx="9">
                  <c:v>25.0</c:v>
                </c:pt>
                <c:pt idx="10">
                  <c:v>24.0</c:v>
                </c:pt>
                <c:pt idx="11">
                  <c:v>24.0</c:v>
                </c:pt>
                <c:pt idx="12">
                  <c:v>24.0</c:v>
                </c:pt>
                <c:pt idx="13">
                  <c:v>23.0</c:v>
                </c:pt>
                <c:pt idx="14">
                  <c:v>23.0</c:v>
                </c:pt>
                <c:pt idx="15">
                  <c:v>23.0</c:v>
                </c:pt>
                <c:pt idx="16">
                  <c:v>22.0</c:v>
                </c:pt>
                <c:pt idx="17">
                  <c:v>21.0</c:v>
                </c:pt>
                <c:pt idx="18">
                  <c:v>20.0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98-4FE5-9028-F3A9E40F3A93}"/>
            </c:ext>
          </c:extLst>
        </c:ser>
        <c:ser>
          <c:idx val="2"/>
          <c:order val="1"/>
          <c:tx>
            <c:strRef>
              <c:f>'ACT Equivalent - Data (2)'!$C$4</c:f>
              <c:strCache>
                <c:ptCount val="1"/>
                <c:pt idx="0">
                  <c:v>ACT High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3"/>
          </c:marker>
          <c:cat>
            <c:strRef>
              <c:f>'ACT Equivalent - Data (2)'!$A$5:$A$23</c:f>
              <c:strCache>
                <c:ptCount val="19"/>
                <c:pt idx="0">
                  <c:v>Virginia</c:v>
                </c:pt>
                <c:pt idx="1">
                  <c:v>Clemson</c:v>
                </c:pt>
                <c:pt idx="2">
                  <c:v>North Carolina</c:v>
                </c:pt>
                <c:pt idx="3">
                  <c:v>Alabama</c:v>
                </c:pt>
                <c:pt idx="4">
                  <c:v>Florida</c:v>
                </c:pt>
                <c:pt idx="5">
                  <c:v>NC State</c:v>
                </c:pt>
                <c:pt idx="6">
                  <c:v>Georgia</c:v>
                </c:pt>
                <c:pt idx="7">
                  <c:v>UTK</c:v>
                </c:pt>
                <c:pt idx="8">
                  <c:v>Auburn</c:v>
                </c:pt>
                <c:pt idx="9">
                  <c:v>Florida State</c:v>
                </c:pt>
                <c:pt idx="10">
                  <c:v>South Carolina</c:v>
                </c:pt>
                <c:pt idx="11">
                  <c:v>Missouri</c:v>
                </c:pt>
                <c:pt idx="12">
                  <c:v>Virginia Tech</c:v>
                </c:pt>
                <c:pt idx="13">
                  <c:v>Texas A&amp;M</c:v>
                </c:pt>
                <c:pt idx="14">
                  <c:v>LSU</c:v>
                </c:pt>
                <c:pt idx="15">
                  <c:v>Arkansas</c:v>
                </c:pt>
                <c:pt idx="16">
                  <c:v>Kentucky</c:v>
                </c:pt>
                <c:pt idx="17">
                  <c:v>Mississippi</c:v>
                </c:pt>
                <c:pt idx="18">
                  <c:v>Mississippi State</c:v>
                </c:pt>
              </c:strCache>
            </c:strRef>
          </c:cat>
          <c:val>
            <c:numRef>
              <c:f>'ACT Equivalent - Data (2)'!$C$5:$C$23</c:f>
              <c:numCache>
                <c:formatCode>General</c:formatCode>
                <c:ptCount val="19"/>
                <c:pt idx="0">
                  <c:v>33.0</c:v>
                </c:pt>
                <c:pt idx="1">
                  <c:v>31.0</c:v>
                </c:pt>
                <c:pt idx="2">
                  <c:v>31.0</c:v>
                </c:pt>
                <c:pt idx="3">
                  <c:v>31.0</c:v>
                </c:pt>
                <c:pt idx="4">
                  <c:v>30.0</c:v>
                </c:pt>
                <c:pt idx="5">
                  <c:v>30.0</c:v>
                </c:pt>
                <c:pt idx="6">
                  <c:v>30.0</c:v>
                </c:pt>
                <c:pt idx="7">
                  <c:v>30.0</c:v>
                </c:pt>
                <c:pt idx="8">
                  <c:v>30.0</c:v>
                </c:pt>
                <c:pt idx="9">
                  <c:v>29.0</c:v>
                </c:pt>
                <c:pt idx="10">
                  <c:v>29.0</c:v>
                </c:pt>
                <c:pt idx="11">
                  <c:v>29.0</c:v>
                </c:pt>
                <c:pt idx="12">
                  <c:v>29.0</c:v>
                </c:pt>
                <c:pt idx="13">
                  <c:v>29.0</c:v>
                </c:pt>
                <c:pt idx="14">
                  <c:v>28.0</c:v>
                </c:pt>
                <c:pt idx="15">
                  <c:v>28.0</c:v>
                </c:pt>
                <c:pt idx="16">
                  <c:v>28.0</c:v>
                </c:pt>
                <c:pt idx="17">
                  <c:v>28.0</c:v>
                </c:pt>
                <c:pt idx="18">
                  <c:v>27.0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98-4FE5-9028-F3A9E40F3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03200">
              <a:solidFill>
                <a:schemeClr val="bg1">
                  <a:lumMod val="50000"/>
                </a:schemeClr>
              </a:solidFill>
            </a:ln>
          </c:spPr>
        </c:hiLowLines>
        <c:axId val="2092053704"/>
        <c:axId val="2125130216"/>
      </c:stockChart>
      <c:catAx>
        <c:axId val="2092053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50"/>
            </a:pPr>
            <a:endParaRPr lang="en-US"/>
          </a:p>
        </c:txPr>
        <c:crossAx val="2125130216"/>
        <c:crosses val="autoZero"/>
        <c:auto val="1"/>
        <c:lblAlgn val="ctr"/>
        <c:lblOffset val="100"/>
        <c:noMultiLvlLbl val="0"/>
      </c:catAx>
      <c:valAx>
        <c:axId val="2125130216"/>
        <c:scaling>
          <c:orientation val="minMax"/>
          <c:max val="36.0"/>
          <c:min val="18.0"/>
        </c:scaling>
        <c:delete val="0"/>
        <c:axPos val="l"/>
        <c:majorGridlines>
          <c:spPr>
            <a:effectLst/>
          </c:spPr>
        </c:majorGridlines>
        <c:numFmt formatCode="General" sourceLinked="1"/>
        <c:majorTickMark val="out"/>
        <c:minorTickMark val="none"/>
        <c:tickLblPos val="nextTo"/>
        <c:crossAx val="209205370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rgbClr val="FD6D0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29-42BD-B767-2AFCEFC8799E}"/>
              </c:ext>
            </c:extLst>
          </c:dPt>
          <c:cat>
            <c:strRef>
              <c:f>Retention!$A$2:$A$20</c:f>
              <c:strCache>
                <c:ptCount val="19"/>
                <c:pt idx="0">
                  <c:v>UNC</c:v>
                </c:pt>
                <c:pt idx="1">
                  <c:v>Virginia</c:v>
                </c:pt>
                <c:pt idx="2">
                  <c:v>Florida</c:v>
                </c:pt>
                <c:pt idx="3">
                  <c:v>Georgia</c:v>
                </c:pt>
                <c:pt idx="4">
                  <c:v>Virginia Tech</c:v>
                </c:pt>
                <c:pt idx="5">
                  <c:v>Clemson</c:v>
                </c:pt>
                <c:pt idx="6">
                  <c:v>Florida State</c:v>
                </c:pt>
                <c:pt idx="7">
                  <c:v>NC State</c:v>
                </c:pt>
                <c:pt idx="8">
                  <c:v>Auburn</c:v>
                </c:pt>
                <c:pt idx="9">
                  <c:v>Texas A&amp;M</c:v>
                </c:pt>
                <c:pt idx="10">
                  <c:v>Mississippi</c:v>
                </c:pt>
                <c:pt idx="11">
                  <c:v>Missouri</c:v>
                </c:pt>
                <c:pt idx="12">
                  <c:v>South Carolina</c:v>
                </c:pt>
                <c:pt idx="13">
                  <c:v>Alabama</c:v>
                </c:pt>
                <c:pt idx="14">
                  <c:v>UTK</c:v>
                </c:pt>
                <c:pt idx="15">
                  <c:v>LSU</c:v>
                </c:pt>
                <c:pt idx="16">
                  <c:v>Kentucky</c:v>
                </c:pt>
                <c:pt idx="17">
                  <c:v>Mississippi State</c:v>
                </c:pt>
                <c:pt idx="18">
                  <c:v>Arkansas</c:v>
                </c:pt>
              </c:strCache>
            </c:strRef>
          </c:cat>
          <c:val>
            <c:numRef>
              <c:f>Retention!$B$2:$B$20</c:f>
              <c:numCache>
                <c:formatCode>0%</c:formatCode>
                <c:ptCount val="19"/>
                <c:pt idx="0">
                  <c:v>0.97</c:v>
                </c:pt>
                <c:pt idx="1">
                  <c:v>0.97</c:v>
                </c:pt>
                <c:pt idx="2">
                  <c:v>0.96</c:v>
                </c:pt>
                <c:pt idx="3">
                  <c:v>0.95</c:v>
                </c:pt>
                <c:pt idx="4">
                  <c:v>0.94</c:v>
                </c:pt>
                <c:pt idx="5">
                  <c:v>0.93</c:v>
                </c:pt>
                <c:pt idx="6">
                  <c:v>0.93</c:v>
                </c:pt>
                <c:pt idx="7">
                  <c:v>0.93</c:v>
                </c:pt>
                <c:pt idx="8">
                  <c:v>0.9</c:v>
                </c:pt>
                <c:pt idx="9">
                  <c:v>0.9</c:v>
                </c:pt>
                <c:pt idx="10">
                  <c:v>0.87</c:v>
                </c:pt>
                <c:pt idx="11">
                  <c:v>0.87</c:v>
                </c:pt>
                <c:pt idx="12">
                  <c:v>0.87</c:v>
                </c:pt>
                <c:pt idx="13">
                  <c:v>0.86</c:v>
                </c:pt>
                <c:pt idx="14">
                  <c:v>0.85</c:v>
                </c:pt>
                <c:pt idx="15">
                  <c:v>0.85</c:v>
                </c:pt>
                <c:pt idx="16">
                  <c:v>0.83</c:v>
                </c:pt>
                <c:pt idx="17">
                  <c:v>0.82</c:v>
                </c:pt>
                <c:pt idx="18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29-42BD-B767-2AFCEFC87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638200"/>
        <c:axId val="2129641240"/>
      </c:barChart>
      <c:catAx>
        <c:axId val="2129638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9641240"/>
        <c:crosses val="autoZero"/>
        <c:auto val="1"/>
        <c:lblAlgn val="ctr"/>
        <c:lblOffset val="100"/>
        <c:noMultiLvlLbl val="0"/>
      </c:catAx>
      <c:valAx>
        <c:axId val="2129641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9638200"/>
        <c:crosses val="autoZero"/>
        <c:crossBetween val="between"/>
        <c:majorUnit val="0.0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Sheet1!$A$2:$A$11</c:f>
              <c:numCache>
                <c:formatCode>General</c:formatCode>
                <c:ptCount val="10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  <c:pt idx="9">
                  <c:v>2015.0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0.84</c:v>
                </c:pt>
                <c:pt idx="1">
                  <c:v>0.838</c:v>
                </c:pt>
                <c:pt idx="2">
                  <c:v>0.838</c:v>
                </c:pt>
                <c:pt idx="3">
                  <c:v>0.862</c:v>
                </c:pt>
                <c:pt idx="4">
                  <c:v>0.848</c:v>
                </c:pt>
                <c:pt idx="5">
                  <c:v>0.848</c:v>
                </c:pt>
                <c:pt idx="6">
                  <c:v>0.856</c:v>
                </c:pt>
                <c:pt idx="7">
                  <c:v>0.866</c:v>
                </c:pt>
                <c:pt idx="8">
                  <c:v>0.846</c:v>
                </c:pt>
                <c:pt idx="9">
                  <c:v>0.863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5BF-4859-8C14-1800556FE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612600"/>
        <c:axId val="2130624504"/>
      </c:lineChart>
      <c:catAx>
        <c:axId val="2130612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0624504"/>
        <c:crosses val="autoZero"/>
        <c:auto val="1"/>
        <c:lblAlgn val="ctr"/>
        <c:lblOffset val="100"/>
        <c:noMultiLvlLbl val="0"/>
      </c:catAx>
      <c:valAx>
        <c:axId val="2130624504"/>
        <c:scaling>
          <c:orientation val="minMax"/>
          <c:max val="0.94"/>
          <c:min val="0.8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30612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% Graduated in Four Years</c:v>
                </c:pt>
              </c:strCache>
            </c:strRef>
          </c:tx>
          <c:spPr>
            <a:solidFill>
              <a:srgbClr val="FD6D0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Sheet2!$A$2:$A$12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Sheet2!$B$2:$B$12</c:f>
              <c:numCache>
                <c:formatCode>0%</c:formatCode>
                <c:ptCount val="11"/>
                <c:pt idx="0">
                  <c:v>0.3</c:v>
                </c:pt>
                <c:pt idx="1">
                  <c:v>0.312</c:v>
                </c:pt>
                <c:pt idx="2">
                  <c:v>0.306</c:v>
                </c:pt>
                <c:pt idx="3">
                  <c:v>0.337</c:v>
                </c:pt>
                <c:pt idx="4">
                  <c:v>0.357</c:v>
                </c:pt>
                <c:pt idx="5">
                  <c:v>0.368</c:v>
                </c:pt>
                <c:pt idx="6">
                  <c:v>0.389</c:v>
                </c:pt>
                <c:pt idx="7">
                  <c:v>0.428</c:v>
                </c:pt>
                <c:pt idx="8">
                  <c:v>0.428</c:v>
                </c:pt>
                <c:pt idx="9">
                  <c:v>0.455</c:v>
                </c:pt>
                <c:pt idx="10">
                  <c:v>0.487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B0-4C45-B7E7-62252613DBAC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% Graduated in Six Years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B0-4C45-B7E7-62252613DB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B0-4C45-B7E7-62252613DBA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B0-4C45-B7E7-62252613DBA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B0-4C45-B7E7-62252613DBA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6B0-4C45-B7E7-62252613DBA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68%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6B0-4C45-B7E7-62252613DBA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6B0-4C45-B7E7-62252613DBA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6B0-4C45-B7E7-62252613DBA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6B0-4C45-B7E7-62252613DB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Sheet2!$A$2:$A$12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Sheet2!$C$2:$C$12</c:f>
              <c:numCache>
                <c:formatCode>0%</c:formatCode>
                <c:ptCount val="11"/>
                <c:pt idx="0">
                  <c:v>0.298</c:v>
                </c:pt>
                <c:pt idx="1">
                  <c:v>0.294</c:v>
                </c:pt>
                <c:pt idx="2">
                  <c:v>0.299</c:v>
                </c:pt>
                <c:pt idx="3">
                  <c:v>0.295</c:v>
                </c:pt>
                <c:pt idx="4">
                  <c:v>0.304</c:v>
                </c:pt>
                <c:pt idx="5">
                  <c:v>0.307</c:v>
                </c:pt>
                <c:pt idx="6">
                  <c:v>0.304</c:v>
                </c:pt>
                <c:pt idx="7">
                  <c:v>0.275</c:v>
                </c:pt>
                <c:pt idx="8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6B0-4C45-B7E7-62252613D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690376"/>
        <c:axId val="2140532760"/>
      </c:barChart>
      <c:catAx>
        <c:axId val="2127690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0532760"/>
        <c:crosses val="autoZero"/>
        <c:auto val="1"/>
        <c:lblAlgn val="ctr"/>
        <c:lblOffset val="100"/>
        <c:noMultiLvlLbl val="0"/>
      </c:catAx>
      <c:valAx>
        <c:axId val="2140532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7690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FD6D0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5D3-4262-92B1-00AA2B762910}"/>
              </c:ext>
            </c:extLst>
          </c:dPt>
          <c:cat>
            <c:strRef>
              <c:f>Graduation!$A$2:$A$20</c:f>
              <c:strCache>
                <c:ptCount val="19"/>
                <c:pt idx="0">
                  <c:v>Virginia</c:v>
                </c:pt>
                <c:pt idx="1">
                  <c:v>UNC</c:v>
                </c:pt>
                <c:pt idx="2">
                  <c:v>Florida</c:v>
                </c:pt>
                <c:pt idx="3">
                  <c:v>Georgia</c:v>
                </c:pt>
                <c:pt idx="4">
                  <c:v>Virginia Tech</c:v>
                </c:pt>
                <c:pt idx="5">
                  <c:v>Clemson</c:v>
                </c:pt>
                <c:pt idx="6">
                  <c:v>Florida State</c:v>
                </c:pt>
                <c:pt idx="7">
                  <c:v>Texas A&amp;M</c:v>
                </c:pt>
                <c:pt idx="8">
                  <c:v>NC State</c:v>
                </c:pt>
                <c:pt idx="9">
                  <c:v>Auburn</c:v>
                </c:pt>
                <c:pt idx="10">
                  <c:v>South Carolina</c:v>
                </c:pt>
                <c:pt idx="11">
                  <c:v>UTK</c:v>
                </c:pt>
                <c:pt idx="12">
                  <c:v>Missouri</c:v>
                </c:pt>
                <c:pt idx="13">
                  <c:v>Alabama</c:v>
                </c:pt>
                <c:pt idx="14">
                  <c:v>LSU</c:v>
                </c:pt>
                <c:pt idx="15">
                  <c:v>Kentucky</c:v>
                </c:pt>
                <c:pt idx="16">
                  <c:v>Arkansas</c:v>
                </c:pt>
                <c:pt idx="17">
                  <c:v>Mississippi</c:v>
                </c:pt>
                <c:pt idx="18">
                  <c:v>Mississippi State</c:v>
                </c:pt>
              </c:strCache>
            </c:strRef>
          </c:cat>
          <c:val>
            <c:numRef>
              <c:f>Graduation!$B$2:$B$20</c:f>
              <c:numCache>
                <c:formatCode>0%</c:formatCode>
                <c:ptCount val="19"/>
                <c:pt idx="0">
                  <c:v>0.93</c:v>
                </c:pt>
                <c:pt idx="1">
                  <c:v>0.9</c:v>
                </c:pt>
                <c:pt idx="2">
                  <c:v>0.87</c:v>
                </c:pt>
                <c:pt idx="3">
                  <c:v>0.85</c:v>
                </c:pt>
                <c:pt idx="4">
                  <c:v>0.83</c:v>
                </c:pt>
                <c:pt idx="5">
                  <c:v>0.81</c:v>
                </c:pt>
                <c:pt idx="6">
                  <c:v>0.79</c:v>
                </c:pt>
                <c:pt idx="7">
                  <c:v>0.79</c:v>
                </c:pt>
                <c:pt idx="8">
                  <c:v>0.75</c:v>
                </c:pt>
                <c:pt idx="9">
                  <c:v>0.73</c:v>
                </c:pt>
                <c:pt idx="10">
                  <c:v>0.72</c:v>
                </c:pt>
                <c:pt idx="11">
                  <c:v>0.7</c:v>
                </c:pt>
                <c:pt idx="12">
                  <c:v>0.69</c:v>
                </c:pt>
                <c:pt idx="13">
                  <c:v>0.67</c:v>
                </c:pt>
                <c:pt idx="14">
                  <c:v>0.67</c:v>
                </c:pt>
                <c:pt idx="15">
                  <c:v>0.63</c:v>
                </c:pt>
                <c:pt idx="16">
                  <c:v>0.62</c:v>
                </c:pt>
                <c:pt idx="17">
                  <c:v>0.61</c:v>
                </c:pt>
                <c:pt idx="18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D3-4262-92B1-00AA2B762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748248"/>
        <c:axId val="2139740520"/>
      </c:barChart>
      <c:catAx>
        <c:axId val="2139748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9740520"/>
        <c:crosses val="autoZero"/>
        <c:auto val="1"/>
        <c:lblAlgn val="ctr"/>
        <c:lblOffset val="100"/>
        <c:noMultiLvlLbl val="0"/>
      </c:catAx>
      <c:valAx>
        <c:axId val="2139740520"/>
        <c:scaling>
          <c:orientation val="minMax"/>
          <c:max val="0.95"/>
          <c:min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9748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258553527436"/>
          <c:y val="0.0191666666666667"/>
          <c:w val="0.750245576529564"/>
          <c:h val="0.9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D6D0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61-411B-82E1-A98B1AAF77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'UG AGI Ranges'!$A$19:$A$23</c:f>
              <c:strCache>
                <c:ptCount val="5"/>
                <c:pt idx="0">
                  <c:v>Less than $50K</c:v>
                </c:pt>
                <c:pt idx="1">
                  <c:v>Between $50K and $100K</c:v>
                </c:pt>
                <c:pt idx="2">
                  <c:v>Between $100K and $150K</c:v>
                </c:pt>
                <c:pt idx="3">
                  <c:v>Between $150K and $200K</c:v>
                </c:pt>
                <c:pt idx="4">
                  <c:v>Over $200K</c:v>
                </c:pt>
              </c:strCache>
            </c:strRef>
          </c:cat>
          <c:val>
            <c:numRef>
              <c:f>'UG AGI Ranges'!$G$19:$G$23</c:f>
              <c:numCache>
                <c:formatCode>General</c:formatCode>
                <c:ptCount val="5"/>
                <c:pt idx="0">
                  <c:v>4998.0</c:v>
                </c:pt>
                <c:pt idx="1">
                  <c:v>4147.0</c:v>
                </c:pt>
                <c:pt idx="2">
                  <c:v>3686.0</c:v>
                </c:pt>
                <c:pt idx="3">
                  <c:v>2246.0</c:v>
                </c:pt>
                <c:pt idx="4">
                  <c:v>3240.0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61-411B-82E1-A98B1AAF7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D6D0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16-49F7-8350-FDD6623261D1}"/>
              </c:ext>
            </c:extLst>
          </c:dPt>
          <c:cat>
            <c:strRef>
              <c:f>Pell!$A$2:$A$20</c:f>
              <c:strCache>
                <c:ptCount val="19"/>
                <c:pt idx="0">
                  <c:v>Mississippi State</c:v>
                </c:pt>
                <c:pt idx="1">
                  <c:v>UTK</c:v>
                </c:pt>
                <c:pt idx="2">
                  <c:v>Florida</c:v>
                </c:pt>
                <c:pt idx="3">
                  <c:v>Kentucky</c:v>
                </c:pt>
                <c:pt idx="4">
                  <c:v>Florida State</c:v>
                </c:pt>
                <c:pt idx="5">
                  <c:v>Texas A&amp;M</c:v>
                </c:pt>
                <c:pt idx="6">
                  <c:v>Mississippi</c:v>
                </c:pt>
                <c:pt idx="7">
                  <c:v>LSU</c:v>
                </c:pt>
                <c:pt idx="8">
                  <c:v>NC State</c:v>
                </c:pt>
                <c:pt idx="9">
                  <c:v>Missouri</c:v>
                </c:pt>
                <c:pt idx="10">
                  <c:v>Arkansas</c:v>
                </c:pt>
                <c:pt idx="11">
                  <c:v>UNC</c:v>
                </c:pt>
                <c:pt idx="12">
                  <c:v>Georgia</c:v>
                </c:pt>
                <c:pt idx="13">
                  <c:v>Alabama</c:v>
                </c:pt>
                <c:pt idx="14">
                  <c:v>South Carolina</c:v>
                </c:pt>
                <c:pt idx="15">
                  <c:v>Virginia Tech</c:v>
                </c:pt>
                <c:pt idx="16">
                  <c:v>Clemson</c:v>
                </c:pt>
                <c:pt idx="17">
                  <c:v>Auburn</c:v>
                </c:pt>
                <c:pt idx="18">
                  <c:v>Virginia</c:v>
                </c:pt>
              </c:strCache>
            </c:strRef>
          </c:cat>
          <c:val>
            <c:numRef>
              <c:f>Pell!$B$2:$B$20</c:f>
              <c:numCache>
                <c:formatCode>0%</c:formatCode>
                <c:ptCount val="19"/>
                <c:pt idx="0">
                  <c:v>0.32</c:v>
                </c:pt>
                <c:pt idx="1">
                  <c:v>0.29</c:v>
                </c:pt>
                <c:pt idx="2">
                  <c:v>0.27</c:v>
                </c:pt>
                <c:pt idx="3">
                  <c:v>0.26</c:v>
                </c:pt>
                <c:pt idx="4">
                  <c:v>0.24</c:v>
                </c:pt>
                <c:pt idx="5">
                  <c:v>0.24</c:v>
                </c:pt>
                <c:pt idx="6">
                  <c:v>0.23</c:v>
                </c:pt>
                <c:pt idx="7">
                  <c:v>0.22</c:v>
                </c:pt>
                <c:pt idx="8">
                  <c:v>0.21</c:v>
                </c:pt>
                <c:pt idx="9">
                  <c:v>0.21</c:v>
                </c:pt>
                <c:pt idx="10">
                  <c:v>0.21</c:v>
                </c:pt>
                <c:pt idx="11">
                  <c:v>0.2</c:v>
                </c:pt>
                <c:pt idx="12">
                  <c:v>0.2</c:v>
                </c:pt>
                <c:pt idx="13">
                  <c:v>0.19</c:v>
                </c:pt>
                <c:pt idx="14">
                  <c:v>0.18</c:v>
                </c:pt>
                <c:pt idx="15">
                  <c:v>0.15</c:v>
                </c:pt>
                <c:pt idx="16">
                  <c:v>0.15</c:v>
                </c:pt>
                <c:pt idx="17">
                  <c:v>0.14</c:v>
                </c:pt>
                <c:pt idx="18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16-49F7-8350-FDD662326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919144"/>
        <c:axId val="2129916152"/>
      </c:barChart>
      <c:catAx>
        <c:axId val="2129919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9916152"/>
        <c:crosses val="autoZero"/>
        <c:auto val="1"/>
        <c:lblAlgn val="ctr"/>
        <c:lblOffset val="100"/>
        <c:noMultiLvlLbl val="0"/>
      </c:catAx>
      <c:valAx>
        <c:axId val="2129916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9919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Sheet1!$C$29</c:f>
              <c:strCache>
                <c:ptCount val="1"/>
                <c:pt idx="0">
                  <c:v>% Lost After First Year</c:v>
                </c:pt>
              </c:strCache>
            </c:strRef>
          </c:tx>
          <c:spPr>
            <a:solidFill>
              <a:srgbClr val="FD6D0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Sheet1!$B$30:$B$39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Sheet1!$C$30:$C$39</c:f>
              <c:numCache>
                <c:formatCode>0%</c:formatCode>
                <c:ptCount val="10"/>
                <c:pt idx="0">
                  <c:v>0.36374658987572</c:v>
                </c:pt>
                <c:pt idx="1">
                  <c:v>0.326266195524146</c:v>
                </c:pt>
                <c:pt idx="2">
                  <c:v>0.307171089779785</c:v>
                </c:pt>
                <c:pt idx="3">
                  <c:v>0.289541918755402</c:v>
                </c:pt>
                <c:pt idx="4">
                  <c:v>0.243062200956938</c:v>
                </c:pt>
                <c:pt idx="5">
                  <c:v>0.287320775934776</c:v>
                </c:pt>
                <c:pt idx="6">
                  <c:v>0.266477272727273</c:v>
                </c:pt>
                <c:pt idx="7">
                  <c:v>0.273389355742297</c:v>
                </c:pt>
                <c:pt idx="8">
                  <c:v>0.279224376731302</c:v>
                </c:pt>
                <c:pt idx="9">
                  <c:v>0.322895277207392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F5-45F3-92F1-8816A7FBF74B}"/>
            </c:ext>
          </c:extLst>
        </c:ser>
        <c:ser>
          <c:idx val="1"/>
          <c:order val="1"/>
          <c:tx>
            <c:strRef>
              <c:f>Sheet1!$D$29</c:f>
              <c:strCache>
                <c:ptCount val="1"/>
                <c:pt idx="0">
                  <c:v>% Lost After 2nd Year</c:v>
                </c:pt>
              </c:strCache>
            </c:strRef>
          </c:tx>
          <c:spPr>
            <a:solidFill>
              <a:srgbClr val="8EB4E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Sheet1!$B$30:$B$39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Sheet1!$D$30:$D$39</c:f>
              <c:numCache>
                <c:formatCode>0%</c:formatCode>
                <c:ptCount val="10"/>
                <c:pt idx="0">
                  <c:v>0.0860866929372537</c:v>
                </c:pt>
                <c:pt idx="1">
                  <c:v>0.0382803297997645</c:v>
                </c:pt>
                <c:pt idx="2">
                  <c:v>0.0426312817617165</c:v>
                </c:pt>
                <c:pt idx="3">
                  <c:v>0.0337078651685393</c:v>
                </c:pt>
                <c:pt idx="4">
                  <c:v>0.0207336523125997</c:v>
                </c:pt>
                <c:pt idx="5">
                  <c:v>0.0328928872645489</c:v>
                </c:pt>
                <c:pt idx="6">
                  <c:v>0.0292613636363637</c:v>
                </c:pt>
                <c:pt idx="7">
                  <c:v>0.0271708683473389</c:v>
                </c:pt>
                <c:pt idx="8">
                  <c:v>0.0296398891966759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F5-45F3-92F1-8816A7FBF74B}"/>
            </c:ext>
          </c:extLst>
        </c:ser>
        <c:ser>
          <c:idx val="2"/>
          <c:order val="2"/>
          <c:tx>
            <c:strRef>
              <c:f>Sheet1!$E$29</c:f>
              <c:strCache>
                <c:ptCount val="1"/>
                <c:pt idx="0">
                  <c:v>% Lost After 3rd Year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Sheet1!$B$30:$B$39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Sheet1!$E$30:$E$39</c:f>
              <c:numCache>
                <c:formatCode>0%</c:formatCode>
                <c:ptCount val="10"/>
                <c:pt idx="0">
                  <c:v>0.0184904516520158</c:v>
                </c:pt>
                <c:pt idx="1">
                  <c:v>0.0803886925795053</c:v>
                </c:pt>
                <c:pt idx="2">
                  <c:v>0.101072840203275</c:v>
                </c:pt>
                <c:pt idx="3">
                  <c:v>0.0757706712762892</c:v>
                </c:pt>
                <c:pt idx="4">
                  <c:v>0.118022328548644</c:v>
                </c:pt>
                <c:pt idx="5">
                  <c:v>0.109924093337082</c:v>
                </c:pt>
                <c:pt idx="6">
                  <c:v>0.113920454545455</c:v>
                </c:pt>
                <c:pt idx="7">
                  <c:v>0.104761904761905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F5-45F3-92F1-8816A7FBF7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40109256"/>
        <c:axId val="2140112376"/>
      </c:barChart>
      <c:catAx>
        <c:axId val="2140109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0112376"/>
        <c:crosses val="autoZero"/>
        <c:auto val="1"/>
        <c:lblAlgn val="ctr"/>
        <c:lblOffset val="100"/>
        <c:noMultiLvlLbl val="0"/>
      </c:catAx>
      <c:valAx>
        <c:axId val="2140112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401092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3D364-D1FE-164E-9333-BB88B898FF87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9BFB7F-710F-1947-B647-DD179A3500CA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1800" dirty="0" smtClean="0"/>
            <a:t>Academic Preparation (High School)</a:t>
          </a:r>
          <a:endParaRPr lang="en-US" sz="1800" dirty="0"/>
        </a:p>
      </dgm:t>
    </dgm:pt>
    <dgm:pt modelId="{05400583-CC30-9B46-A035-973FE7BC3395}" type="parTrans" cxnId="{DEFBAADB-3608-5C4A-BB5E-2160CDB2B9CB}">
      <dgm:prSet/>
      <dgm:spPr/>
      <dgm:t>
        <a:bodyPr/>
        <a:lstStyle/>
        <a:p>
          <a:endParaRPr lang="en-US"/>
        </a:p>
      </dgm:t>
    </dgm:pt>
    <dgm:pt modelId="{FBE96A0E-7238-B540-852E-727D43C48196}" type="sibTrans" cxnId="{DEFBAADB-3608-5C4A-BB5E-2160CDB2B9CB}">
      <dgm:prSet/>
      <dgm:spPr/>
      <dgm:t>
        <a:bodyPr/>
        <a:lstStyle/>
        <a:p>
          <a:endParaRPr lang="en-US"/>
        </a:p>
      </dgm:t>
    </dgm:pt>
    <dgm:pt modelId="{9B359B0B-0CA9-5E49-8F22-4DF1EF35552B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1800" dirty="0" smtClean="0"/>
            <a:t>Personal Fit/ Wellness</a:t>
          </a:r>
          <a:endParaRPr lang="en-US" sz="1800" dirty="0"/>
        </a:p>
      </dgm:t>
    </dgm:pt>
    <dgm:pt modelId="{4948B305-C7A4-A145-8063-3EF6166EB063}" type="parTrans" cxnId="{BEA317B9-FFDC-E44E-AA39-170149178891}">
      <dgm:prSet/>
      <dgm:spPr/>
      <dgm:t>
        <a:bodyPr/>
        <a:lstStyle/>
        <a:p>
          <a:endParaRPr lang="en-US"/>
        </a:p>
      </dgm:t>
    </dgm:pt>
    <dgm:pt modelId="{53306F3B-2C66-7644-A477-EB833485AD9B}" type="sibTrans" cxnId="{BEA317B9-FFDC-E44E-AA39-170149178891}">
      <dgm:prSet/>
      <dgm:spPr/>
      <dgm:t>
        <a:bodyPr/>
        <a:lstStyle/>
        <a:p>
          <a:endParaRPr lang="en-US"/>
        </a:p>
      </dgm:t>
    </dgm:pt>
    <dgm:pt modelId="{ED74490B-BFDB-8249-8E67-454F218000B0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1800" dirty="0" smtClean="0"/>
            <a:t> Financial/ Ability to Pay</a:t>
          </a:r>
          <a:endParaRPr lang="en-US" sz="1800" dirty="0"/>
        </a:p>
      </dgm:t>
    </dgm:pt>
    <dgm:pt modelId="{BB8178F8-1A3A-AD40-8E0E-E2829672448D}" type="parTrans" cxnId="{1FEAF68D-9706-7643-8DA4-30DA7C10DAAE}">
      <dgm:prSet/>
      <dgm:spPr/>
      <dgm:t>
        <a:bodyPr/>
        <a:lstStyle/>
        <a:p>
          <a:endParaRPr lang="en-US"/>
        </a:p>
      </dgm:t>
    </dgm:pt>
    <dgm:pt modelId="{4DDE9E99-ADA1-744B-BA52-3119DD34CC4A}" type="sibTrans" cxnId="{1FEAF68D-9706-7643-8DA4-30DA7C10DAAE}">
      <dgm:prSet/>
      <dgm:spPr/>
      <dgm:t>
        <a:bodyPr/>
        <a:lstStyle/>
        <a:p>
          <a:endParaRPr lang="en-US"/>
        </a:p>
      </dgm:t>
    </dgm:pt>
    <dgm:pt modelId="{0B8FC652-70FB-7B4F-A756-6EE096047E32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1800" dirty="0" smtClean="0"/>
            <a:t>Academic Progress</a:t>
          </a:r>
          <a:endParaRPr lang="en-US" sz="1800" dirty="0"/>
        </a:p>
      </dgm:t>
    </dgm:pt>
    <dgm:pt modelId="{4659A211-DD55-604F-9919-A03A2F4C362B}" type="parTrans" cxnId="{314D9FBC-D8A6-7B41-85C1-3D184C37A100}">
      <dgm:prSet/>
      <dgm:spPr/>
      <dgm:t>
        <a:bodyPr/>
        <a:lstStyle/>
        <a:p>
          <a:endParaRPr lang="en-US"/>
        </a:p>
      </dgm:t>
    </dgm:pt>
    <dgm:pt modelId="{6F209CE9-C1E5-EB4E-882A-FE0D4629F5D0}" type="sibTrans" cxnId="{314D9FBC-D8A6-7B41-85C1-3D184C37A100}">
      <dgm:prSet/>
      <dgm:spPr/>
      <dgm:t>
        <a:bodyPr/>
        <a:lstStyle/>
        <a:p>
          <a:endParaRPr lang="en-US"/>
        </a:p>
      </dgm:t>
    </dgm:pt>
    <dgm:pt modelId="{F0F6B20F-CF20-5749-B29C-28DE145D8677}" type="pres">
      <dgm:prSet presAssocID="{A8C3D364-D1FE-164E-9333-BB88B898FF8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EB29F9-923C-BC4D-A23D-F0E3DE42B2BB}" type="pres">
      <dgm:prSet presAssocID="{A8C3D364-D1FE-164E-9333-BB88B898FF87}" presName="diamond" presStyleLbl="bgShp" presStyleIdx="0" presStyleCnt="1"/>
      <dgm:spPr/>
    </dgm:pt>
    <dgm:pt modelId="{E61EFFBA-E40D-EB45-80FF-253E5D2159EF}" type="pres">
      <dgm:prSet presAssocID="{A8C3D364-D1FE-164E-9333-BB88B898FF8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A24DA-EE4E-9A40-84A0-27995F157A36}" type="pres">
      <dgm:prSet presAssocID="{A8C3D364-D1FE-164E-9333-BB88B898FF8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D9740-C991-5643-B021-649C4BA02A74}" type="pres">
      <dgm:prSet presAssocID="{A8C3D364-D1FE-164E-9333-BB88B898FF8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003A7-323F-F64F-A0E3-EABD103CF580}" type="pres">
      <dgm:prSet presAssocID="{A8C3D364-D1FE-164E-9333-BB88B898FF8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4DC0EC-DA19-794F-A7B4-1C9C86101FA4}" type="presOf" srcId="{7F9BFB7F-710F-1947-B647-DD179A3500CA}" destId="{E61EFFBA-E40D-EB45-80FF-253E5D2159EF}" srcOrd="0" destOrd="0" presId="urn:microsoft.com/office/officeart/2005/8/layout/matrix3"/>
    <dgm:cxn modelId="{314D9FBC-D8A6-7B41-85C1-3D184C37A100}" srcId="{A8C3D364-D1FE-164E-9333-BB88B898FF87}" destId="{0B8FC652-70FB-7B4F-A756-6EE096047E32}" srcOrd="3" destOrd="0" parTransId="{4659A211-DD55-604F-9919-A03A2F4C362B}" sibTransId="{6F209CE9-C1E5-EB4E-882A-FE0D4629F5D0}"/>
    <dgm:cxn modelId="{BEA317B9-FFDC-E44E-AA39-170149178891}" srcId="{A8C3D364-D1FE-164E-9333-BB88B898FF87}" destId="{9B359B0B-0CA9-5E49-8F22-4DF1EF35552B}" srcOrd="1" destOrd="0" parTransId="{4948B305-C7A4-A145-8063-3EF6166EB063}" sibTransId="{53306F3B-2C66-7644-A477-EB833485AD9B}"/>
    <dgm:cxn modelId="{0DCFE224-C9B4-8C48-B72D-E39F672C2E99}" type="presOf" srcId="{0B8FC652-70FB-7B4F-A756-6EE096047E32}" destId="{4FE003A7-323F-F64F-A0E3-EABD103CF580}" srcOrd="0" destOrd="0" presId="urn:microsoft.com/office/officeart/2005/8/layout/matrix3"/>
    <dgm:cxn modelId="{DEFBAADB-3608-5C4A-BB5E-2160CDB2B9CB}" srcId="{A8C3D364-D1FE-164E-9333-BB88B898FF87}" destId="{7F9BFB7F-710F-1947-B647-DD179A3500CA}" srcOrd="0" destOrd="0" parTransId="{05400583-CC30-9B46-A035-973FE7BC3395}" sibTransId="{FBE96A0E-7238-B540-852E-727D43C48196}"/>
    <dgm:cxn modelId="{6546F659-1118-1748-A5E6-F5C9DEB8F634}" type="presOf" srcId="{9B359B0B-0CA9-5E49-8F22-4DF1EF35552B}" destId="{20AA24DA-EE4E-9A40-84A0-27995F157A36}" srcOrd="0" destOrd="0" presId="urn:microsoft.com/office/officeart/2005/8/layout/matrix3"/>
    <dgm:cxn modelId="{052B6258-E1FA-6A4E-835A-74FAB5752320}" type="presOf" srcId="{ED74490B-BFDB-8249-8E67-454F218000B0}" destId="{CF5D9740-C991-5643-B021-649C4BA02A74}" srcOrd="0" destOrd="0" presId="urn:microsoft.com/office/officeart/2005/8/layout/matrix3"/>
    <dgm:cxn modelId="{741158F8-3F58-984F-9C9D-560FD26A4967}" type="presOf" srcId="{A8C3D364-D1FE-164E-9333-BB88B898FF87}" destId="{F0F6B20F-CF20-5749-B29C-28DE145D8677}" srcOrd="0" destOrd="0" presId="urn:microsoft.com/office/officeart/2005/8/layout/matrix3"/>
    <dgm:cxn modelId="{1FEAF68D-9706-7643-8DA4-30DA7C10DAAE}" srcId="{A8C3D364-D1FE-164E-9333-BB88B898FF87}" destId="{ED74490B-BFDB-8249-8E67-454F218000B0}" srcOrd="2" destOrd="0" parTransId="{BB8178F8-1A3A-AD40-8E0E-E2829672448D}" sibTransId="{4DDE9E99-ADA1-744B-BA52-3119DD34CC4A}"/>
    <dgm:cxn modelId="{16F640F0-5A68-684A-BA84-A7BA4C76277D}" type="presParOf" srcId="{F0F6B20F-CF20-5749-B29C-28DE145D8677}" destId="{97EB29F9-923C-BC4D-A23D-F0E3DE42B2BB}" srcOrd="0" destOrd="0" presId="urn:microsoft.com/office/officeart/2005/8/layout/matrix3"/>
    <dgm:cxn modelId="{829647CC-A5E0-334C-A86A-24538613BAC6}" type="presParOf" srcId="{F0F6B20F-CF20-5749-B29C-28DE145D8677}" destId="{E61EFFBA-E40D-EB45-80FF-253E5D2159EF}" srcOrd="1" destOrd="0" presId="urn:microsoft.com/office/officeart/2005/8/layout/matrix3"/>
    <dgm:cxn modelId="{2FB545B2-625A-8041-BDB1-2E416A9DFBD5}" type="presParOf" srcId="{F0F6B20F-CF20-5749-B29C-28DE145D8677}" destId="{20AA24DA-EE4E-9A40-84A0-27995F157A36}" srcOrd="2" destOrd="0" presId="urn:microsoft.com/office/officeart/2005/8/layout/matrix3"/>
    <dgm:cxn modelId="{FD4305AA-A1EF-764D-82AD-5EFD2995585E}" type="presParOf" srcId="{F0F6B20F-CF20-5749-B29C-28DE145D8677}" destId="{CF5D9740-C991-5643-B021-649C4BA02A74}" srcOrd="3" destOrd="0" presId="urn:microsoft.com/office/officeart/2005/8/layout/matrix3"/>
    <dgm:cxn modelId="{4CE4282F-9FA3-5C4B-B1C4-984FC9F60A2B}" type="presParOf" srcId="{F0F6B20F-CF20-5749-B29C-28DE145D8677}" destId="{4FE003A7-323F-F64F-A0E3-EABD103CF58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53AEA33-1998-5F41-A727-F965296BAF3A}" type="presOf" srcId="{3ADE9F9E-F4AE-5F46-9DF4-56320F8F48E6}" destId="{FCCC27FC-A418-3243-A93E-2CFE5217C2E1}" srcOrd="0" destOrd="0" presId="urn:microsoft.com/office/officeart/2005/8/layout/cycle7"/>
    <dgm:cxn modelId="{81DEA187-E058-7341-BFC7-C593526ADD71}" type="presOf" srcId="{3104B7D7-5A6F-8B48-9626-A120B6063590}" destId="{F3AD3BD7-0141-4248-A692-DC0568D3809F}" srcOrd="0" destOrd="0" presId="urn:microsoft.com/office/officeart/2005/8/layout/cycle7"/>
    <dgm:cxn modelId="{2462F362-1D8D-454A-99B2-7B91394932CB}" type="presOf" srcId="{9B3FEDAF-D049-CA46-B664-8ED03B3D5908}" destId="{F4EACD8D-1ABB-CB49-919E-79D595C1B318}" srcOrd="0" destOrd="0" presId="urn:microsoft.com/office/officeart/2005/8/layout/cycle7"/>
    <dgm:cxn modelId="{768E70B1-DDB8-B54C-9162-186678584A16}" type="presOf" srcId="{1506DC1A-4D17-3344-B4C0-857276DAC30A}" destId="{F024B752-7873-7041-8799-926C26B45297}" srcOrd="0" destOrd="0" presId="urn:microsoft.com/office/officeart/2005/8/layout/cycle7"/>
    <dgm:cxn modelId="{60EBFE27-0F95-0A4B-886E-55CFEFC37931}" type="presOf" srcId="{3ADE9F9E-F4AE-5F46-9DF4-56320F8F48E6}" destId="{22E09139-571B-574E-AB41-C5280FEC15A5}" srcOrd="1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8F73850E-2D97-0344-9CF5-C6A2F5664F17}" type="presOf" srcId="{53C20FBA-2386-874C-BC2D-877003471608}" destId="{816DF82A-2DD0-8340-87D3-17024256B9CF}" srcOrd="0" destOrd="0" presId="urn:microsoft.com/office/officeart/2005/8/layout/cycle7"/>
    <dgm:cxn modelId="{F3D105B2-95E8-6146-9AA5-6F95E95E316F}" type="presOf" srcId="{84FC9E33-99DA-4A44-A507-93613A4B5129}" destId="{1177A45A-7B0A-2A4B-94CE-543DF39CD60F}" srcOrd="0" destOrd="0" presId="urn:microsoft.com/office/officeart/2005/8/layout/cycle7"/>
    <dgm:cxn modelId="{304C4A3F-6133-D843-855B-5E6789F33C65}" type="presOf" srcId="{DDFDC246-996D-8947-A127-EBB41C851856}" destId="{BFC79D55-3BF3-AD4B-846D-DEFB29972D4E}" srcOrd="1" destOrd="0" presId="urn:microsoft.com/office/officeart/2005/8/layout/cycle7"/>
    <dgm:cxn modelId="{D4823BD4-94D4-0C48-83B2-EA05368ADDC7}" type="presOf" srcId="{1506DC1A-4D17-3344-B4C0-857276DAC30A}" destId="{A236AC11-86C7-C24B-8D20-9FDE0BC25EB4}" srcOrd="1" destOrd="0" presId="urn:microsoft.com/office/officeart/2005/8/layout/cycle7"/>
    <dgm:cxn modelId="{2B6B7BF4-CBCF-3040-B38F-D20919AFB284}" type="presOf" srcId="{DDFDC246-996D-8947-A127-EBB41C851856}" destId="{10B3814D-B0AA-1B45-A55B-B27C9882D9A3}" srcOrd="0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A4AB27F5-DE67-3942-ACB1-02692F273FCF}" type="presParOf" srcId="{F4EACD8D-1ABB-CB49-919E-79D595C1B318}" destId="{1177A45A-7B0A-2A4B-94CE-543DF39CD60F}" srcOrd="0" destOrd="0" presId="urn:microsoft.com/office/officeart/2005/8/layout/cycle7"/>
    <dgm:cxn modelId="{DCE6467C-9666-3D45-90B6-8C132B9AEEB0}" type="presParOf" srcId="{F4EACD8D-1ABB-CB49-919E-79D595C1B318}" destId="{FCCC27FC-A418-3243-A93E-2CFE5217C2E1}" srcOrd="1" destOrd="0" presId="urn:microsoft.com/office/officeart/2005/8/layout/cycle7"/>
    <dgm:cxn modelId="{25DC4BA1-E11F-F546-A7D2-F8B0D06FE472}" type="presParOf" srcId="{FCCC27FC-A418-3243-A93E-2CFE5217C2E1}" destId="{22E09139-571B-574E-AB41-C5280FEC15A5}" srcOrd="0" destOrd="0" presId="urn:microsoft.com/office/officeart/2005/8/layout/cycle7"/>
    <dgm:cxn modelId="{F0E44AE6-10C8-FC40-AE15-73FD354E6950}" type="presParOf" srcId="{F4EACD8D-1ABB-CB49-919E-79D595C1B318}" destId="{F3AD3BD7-0141-4248-A692-DC0568D3809F}" srcOrd="2" destOrd="0" presId="urn:microsoft.com/office/officeart/2005/8/layout/cycle7"/>
    <dgm:cxn modelId="{FEEBF01E-7F1A-2D4E-B31F-10409A114300}" type="presParOf" srcId="{F4EACD8D-1ABB-CB49-919E-79D595C1B318}" destId="{F024B752-7873-7041-8799-926C26B45297}" srcOrd="3" destOrd="0" presId="urn:microsoft.com/office/officeart/2005/8/layout/cycle7"/>
    <dgm:cxn modelId="{AB44B100-642E-9C49-80C7-164938E6E58D}" type="presParOf" srcId="{F024B752-7873-7041-8799-926C26B45297}" destId="{A236AC11-86C7-C24B-8D20-9FDE0BC25EB4}" srcOrd="0" destOrd="0" presId="urn:microsoft.com/office/officeart/2005/8/layout/cycle7"/>
    <dgm:cxn modelId="{5B3BBE3D-943B-A34E-A46E-FA16E36D98D1}" type="presParOf" srcId="{F4EACD8D-1ABB-CB49-919E-79D595C1B318}" destId="{816DF82A-2DD0-8340-87D3-17024256B9CF}" srcOrd="4" destOrd="0" presId="urn:microsoft.com/office/officeart/2005/8/layout/cycle7"/>
    <dgm:cxn modelId="{DB7F5965-58D1-EC42-ADEC-DE0A58C4523C}" type="presParOf" srcId="{F4EACD8D-1ABB-CB49-919E-79D595C1B318}" destId="{10B3814D-B0AA-1B45-A55B-B27C9882D9A3}" srcOrd="5" destOrd="0" presId="urn:microsoft.com/office/officeart/2005/8/layout/cycle7"/>
    <dgm:cxn modelId="{A70A3CA7-1FDC-FA42-84AB-1F383DC1561C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7F7F7F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86E456C-BD57-964C-B6C2-D2844487D9BE}" type="presOf" srcId="{9B3FEDAF-D049-CA46-B664-8ED03B3D5908}" destId="{F4EACD8D-1ABB-CB49-919E-79D595C1B318}" srcOrd="0" destOrd="0" presId="urn:microsoft.com/office/officeart/2005/8/layout/cycle7"/>
    <dgm:cxn modelId="{D58BE7EF-0164-FE48-BA54-BB84DF98B539}" type="presOf" srcId="{1506DC1A-4D17-3344-B4C0-857276DAC30A}" destId="{A236AC11-86C7-C24B-8D20-9FDE0BC25EB4}" srcOrd="1" destOrd="0" presId="urn:microsoft.com/office/officeart/2005/8/layout/cycle7"/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3A87530F-D833-4948-BFFE-5EF0069B02DE}" type="presOf" srcId="{DDFDC246-996D-8947-A127-EBB41C851856}" destId="{BFC79D55-3BF3-AD4B-846D-DEFB29972D4E}" srcOrd="1" destOrd="0" presId="urn:microsoft.com/office/officeart/2005/8/layout/cycle7"/>
    <dgm:cxn modelId="{6DF094B1-E53C-BC40-8E2E-DF9A21070AEC}" type="presOf" srcId="{3104B7D7-5A6F-8B48-9626-A120B6063590}" destId="{F3AD3BD7-0141-4248-A692-DC0568D3809F}" srcOrd="0" destOrd="0" presId="urn:microsoft.com/office/officeart/2005/8/layout/cycle7"/>
    <dgm:cxn modelId="{464F90C9-1408-5848-8D84-D508CE1EE037}" type="presOf" srcId="{DDFDC246-996D-8947-A127-EBB41C851856}" destId="{10B3814D-B0AA-1B45-A55B-B27C9882D9A3}" srcOrd="0" destOrd="0" presId="urn:microsoft.com/office/officeart/2005/8/layout/cycle7"/>
    <dgm:cxn modelId="{A47D61F5-5C9E-A047-9648-520052267BA8}" type="presOf" srcId="{1506DC1A-4D17-3344-B4C0-857276DAC30A}" destId="{F024B752-7873-7041-8799-926C26B45297}" srcOrd="0" destOrd="0" presId="urn:microsoft.com/office/officeart/2005/8/layout/cycle7"/>
    <dgm:cxn modelId="{35415E72-0772-3E4B-8E1F-FC87CF680032}" type="presOf" srcId="{84FC9E33-99DA-4A44-A507-93613A4B5129}" destId="{1177A45A-7B0A-2A4B-94CE-543DF39CD60F}" srcOrd="0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AAD9AAD5-9A69-B847-AB31-463603AE0D24}" type="presOf" srcId="{53C20FBA-2386-874C-BC2D-877003471608}" destId="{816DF82A-2DD0-8340-87D3-17024256B9CF}" srcOrd="0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97775FB4-68E9-4942-BABF-E0F6AD111269}" type="presOf" srcId="{3ADE9F9E-F4AE-5F46-9DF4-56320F8F48E6}" destId="{FCCC27FC-A418-3243-A93E-2CFE5217C2E1}" srcOrd="0" destOrd="0" presId="urn:microsoft.com/office/officeart/2005/8/layout/cycle7"/>
    <dgm:cxn modelId="{C491ADFA-6BB2-A74B-956A-4D3CB559472D}" type="presOf" srcId="{3ADE9F9E-F4AE-5F46-9DF4-56320F8F48E6}" destId="{22E09139-571B-574E-AB41-C5280FEC15A5}" srcOrd="1" destOrd="0" presId="urn:microsoft.com/office/officeart/2005/8/layout/cycle7"/>
    <dgm:cxn modelId="{76B551B9-ACDE-A640-B8D7-811E47918C38}" type="presParOf" srcId="{F4EACD8D-1ABB-CB49-919E-79D595C1B318}" destId="{1177A45A-7B0A-2A4B-94CE-543DF39CD60F}" srcOrd="0" destOrd="0" presId="urn:microsoft.com/office/officeart/2005/8/layout/cycle7"/>
    <dgm:cxn modelId="{2EE738D0-1855-B94C-8CF4-444CD6145BF2}" type="presParOf" srcId="{F4EACD8D-1ABB-CB49-919E-79D595C1B318}" destId="{FCCC27FC-A418-3243-A93E-2CFE5217C2E1}" srcOrd="1" destOrd="0" presId="urn:microsoft.com/office/officeart/2005/8/layout/cycle7"/>
    <dgm:cxn modelId="{C5C591B4-4FE3-314D-856E-0EE247E81AC1}" type="presParOf" srcId="{FCCC27FC-A418-3243-A93E-2CFE5217C2E1}" destId="{22E09139-571B-574E-AB41-C5280FEC15A5}" srcOrd="0" destOrd="0" presId="urn:microsoft.com/office/officeart/2005/8/layout/cycle7"/>
    <dgm:cxn modelId="{C2B4115C-68DE-7446-90DE-FE4DA38F4B86}" type="presParOf" srcId="{F4EACD8D-1ABB-CB49-919E-79D595C1B318}" destId="{F3AD3BD7-0141-4248-A692-DC0568D3809F}" srcOrd="2" destOrd="0" presId="urn:microsoft.com/office/officeart/2005/8/layout/cycle7"/>
    <dgm:cxn modelId="{EC1E9C41-6D00-F043-AF94-DE7363551C35}" type="presParOf" srcId="{F4EACD8D-1ABB-CB49-919E-79D595C1B318}" destId="{F024B752-7873-7041-8799-926C26B45297}" srcOrd="3" destOrd="0" presId="urn:microsoft.com/office/officeart/2005/8/layout/cycle7"/>
    <dgm:cxn modelId="{8E401DEE-3300-C141-8EBB-F34A58AFCF5B}" type="presParOf" srcId="{F024B752-7873-7041-8799-926C26B45297}" destId="{A236AC11-86C7-C24B-8D20-9FDE0BC25EB4}" srcOrd="0" destOrd="0" presId="urn:microsoft.com/office/officeart/2005/8/layout/cycle7"/>
    <dgm:cxn modelId="{2A18F969-DC12-C348-9F57-C058BE5232C2}" type="presParOf" srcId="{F4EACD8D-1ABB-CB49-919E-79D595C1B318}" destId="{816DF82A-2DD0-8340-87D3-17024256B9CF}" srcOrd="4" destOrd="0" presId="urn:microsoft.com/office/officeart/2005/8/layout/cycle7"/>
    <dgm:cxn modelId="{BDB26003-6AD1-0C46-8D5D-C26AB03B7496}" type="presParOf" srcId="{F4EACD8D-1ABB-CB49-919E-79D595C1B318}" destId="{10B3814D-B0AA-1B45-A55B-B27C9882D9A3}" srcOrd="5" destOrd="0" presId="urn:microsoft.com/office/officeart/2005/8/layout/cycle7"/>
    <dgm:cxn modelId="{EF68BAD8-9CA8-A745-8CBE-24A330BF6F87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7F7F7F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8E747B08-6E8E-5547-A259-2DD943D1A282}" type="presOf" srcId="{3ADE9F9E-F4AE-5F46-9DF4-56320F8F48E6}" destId="{FCCC27FC-A418-3243-A93E-2CFE5217C2E1}" srcOrd="0" destOrd="0" presId="urn:microsoft.com/office/officeart/2005/8/layout/cycle7"/>
    <dgm:cxn modelId="{2A317164-D536-F44B-BAE2-606C576D162E}" type="presOf" srcId="{1506DC1A-4D17-3344-B4C0-857276DAC30A}" destId="{F024B752-7873-7041-8799-926C26B45297}" srcOrd="0" destOrd="0" presId="urn:microsoft.com/office/officeart/2005/8/layout/cycle7"/>
    <dgm:cxn modelId="{A25A0261-3753-E841-83FA-FD97F432BE0F}" type="presOf" srcId="{DDFDC246-996D-8947-A127-EBB41C851856}" destId="{BFC79D55-3BF3-AD4B-846D-DEFB29972D4E}" srcOrd="1" destOrd="0" presId="urn:microsoft.com/office/officeart/2005/8/layout/cycle7"/>
    <dgm:cxn modelId="{0D234B5C-04A4-8847-989F-4A1C0BAA9218}" type="presOf" srcId="{9B3FEDAF-D049-CA46-B664-8ED03B3D5908}" destId="{F4EACD8D-1ABB-CB49-919E-79D595C1B318}" srcOrd="0" destOrd="0" presId="urn:microsoft.com/office/officeart/2005/8/layout/cycle7"/>
    <dgm:cxn modelId="{5A755F53-2B8D-8B4E-979D-698D519EC560}" type="presOf" srcId="{3104B7D7-5A6F-8B48-9626-A120B6063590}" destId="{F3AD3BD7-0141-4248-A692-DC0568D3809F}" srcOrd="0" destOrd="0" presId="urn:microsoft.com/office/officeart/2005/8/layout/cycle7"/>
    <dgm:cxn modelId="{30AE5C06-58D5-5842-A3E7-F19439FD095B}" type="presOf" srcId="{DDFDC246-996D-8947-A127-EBB41C851856}" destId="{10B3814D-B0AA-1B45-A55B-B27C9882D9A3}" srcOrd="0" destOrd="0" presId="urn:microsoft.com/office/officeart/2005/8/layout/cycle7"/>
    <dgm:cxn modelId="{116280D6-2503-F245-8C8B-BCD493F70EE4}" type="presOf" srcId="{84FC9E33-99DA-4A44-A507-93613A4B5129}" destId="{1177A45A-7B0A-2A4B-94CE-543DF39CD60F}" srcOrd="0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55357C6C-AE17-7C4A-BA39-B1453E0246BE}" type="presOf" srcId="{53C20FBA-2386-874C-BC2D-877003471608}" destId="{816DF82A-2DD0-8340-87D3-17024256B9CF}" srcOrd="0" destOrd="0" presId="urn:microsoft.com/office/officeart/2005/8/layout/cycle7"/>
    <dgm:cxn modelId="{5B5A6DD0-66F4-354F-99A0-31EFBA324600}" type="presOf" srcId="{3ADE9F9E-F4AE-5F46-9DF4-56320F8F48E6}" destId="{22E09139-571B-574E-AB41-C5280FEC15A5}" srcOrd="1" destOrd="0" presId="urn:microsoft.com/office/officeart/2005/8/layout/cycle7"/>
    <dgm:cxn modelId="{3799C6B1-34D3-1442-8A26-4E6540389F49}" type="presOf" srcId="{1506DC1A-4D17-3344-B4C0-857276DAC30A}" destId="{A236AC11-86C7-C24B-8D20-9FDE0BC25EB4}" srcOrd="1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69F0353D-C1F0-D247-B009-D587CDAE56E5}" type="presParOf" srcId="{F4EACD8D-1ABB-CB49-919E-79D595C1B318}" destId="{1177A45A-7B0A-2A4B-94CE-543DF39CD60F}" srcOrd="0" destOrd="0" presId="urn:microsoft.com/office/officeart/2005/8/layout/cycle7"/>
    <dgm:cxn modelId="{C008CBE2-5947-0943-8145-5A77B07CBB8E}" type="presParOf" srcId="{F4EACD8D-1ABB-CB49-919E-79D595C1B318}" destId="{FCCC27FC-A418-3243-A93E-2CFE5217C2E1}" srcOrd="1" destOrd="0" presId="urn:microsoft.com/office/officeart/2005/8/layout/cycle7"/>
    <dgm:cxn modelId="{7E7A89BF-3B4B-364D-B20F-AC79158B4B40}" type="presParOf" srcId="{FCCC27FC-A418-3243-A93E-2CFE5217C2E1}" destId="{22E09139-571B-574E-AB41-C5280FEC15A5}" srcOrd="0" destOrd="0" presId="urn:microsoft.com/office/officeart/2005/8/layout/cycle7"/>
    <dgm:cxn modelId="{AB335609-C5F6-E14D-8226-B76255414DDF}" type="presParOf" srcId="{F4EACD8D-1ABB-CB49-919E-79D595C1B318}" destId="{F3AD3BD7-0141-4248-A692-DC0568D3809F}" srcOrd="2" destOrd="0" presId="urn:microsoft.com/office/officeart/2005/8/layout/cycle7"/>
    <dgm:cxn modelId="{EEDE9965-3FEC-4E46-8CE3-B80EC5E7EEA3}" type="presParOf" srcId="{F4EACD8D-1ABB-CB49-919E-79D595C1B318}" destId="{F024B752-7873-7041-8799-926C26B45297}" srcOrd="3" destOrd="0" presId="urn:microsoft.com/office/officeart/2005/8/layout/cycle7"/>
    <dgm:cxn modelId="{9EB17285-8BCF-0748-A5C3-23CF56F1C1D7}" type="presParOf" srcId="{F024B752-7873-7041-8799-926C26B45297}" destId="{A236AC11-86C7-C24B-8D20-9FDE0BC25EB4}" srcOrd="0" destOrd="0" presId="urn:microsoft.com/office/officeart/2005/8/layout/cycle7"/>
    <dgm:cxn modelId="{025980A6-8FA2-ED48-9EAE-8D6D5FD2746F}" type="presParOf" srcId="{F4EACD8D-1ABB-CB49-919E-79D595C1B318}" destId="{816DF82A-2DD0-8340-87D3-17024256B9CF}" srcOrd="4" destOrd="0" presId="urn:microsoft.com/office/officeart/2005/8/layout/cycle7"/>
    <dgm:cxn modelId="{A7A1D0B0-A483-0942-A1CB-6E03903EDD0D}" type="presParOf" srcId="{F4EACD8D-1ABB-CB49-919E-79D595C1B318}" destId="{10B3814D-B0AA-1B45-A55B-B27C9882D9A3}" srcOrd="5" destOrd="0" presId="urn:microsoft.com/office/officeart/2005/8/layout/cycle7"/>
    <dgm:cxn modelId="{092440D9-CEED-634E-8024-A71704977A3B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7F7F7F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7F7F7F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178BA75-F99A-B643-9999-343DE70DE005}" type="presOf" srcId="{3ADE9F9E-F4AE-5F46-9DF4-56320F8F48E6}" destId="{22E09139-571B-574E-AB41-C5280FEC15A5}" srcOrd="1" destOrd="0" presId="urn:microsoft.com/office/officeart/2005/8/layout/cycle7"/>
    <dgm:cxn modelId="{6FBFA6F3-B035-2248-8C16-57A6E91B8FF1}" type="presOf" srcId="{DDFDC246-996D-8947-A127-EBB41C851856}" destId="{10B3814D-B0AA-1B45-A55B-B27C9882D9A3}" srcOrd="0" destOrd="0" presId="urn:microsoft.com/office/officeart/2005/8/layout/cycle7"/>
    <dgm:cxn modelId="{48C81527-9F4D-E148-BAE2-EBA90DEE9EA8}" type="presOf" srcId="{84FC9E33-99DA-4A44-A507-93613A4B5129}" destId="{1177A45A-7B0A-2A4B-94CE-543DF39CD60F}" srcOrd="0" destOrd="0" presId="urn:microsoft.com/office/officeart/2005/8/layout/cycle7"/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53376439-21A4-854B-B6BD-17DB427757E0}" type="presOf" srcId="{9B3FEDAF-D049-CA46-B664-8ED03B3D5908}" destId="{F4EACD8D-1ABB-CB49-919E-79D595C1B318}" srcOrd="0" destOrd="0" presId="urn:microsoft.com/office/officeart/2005/8/layout/cycle7"/>
    <dgm:cxn modelId="{3C08FA6A-F2A7-E04E-9ACD-8DF9BCA6B255}" type="presOf" srcId="{DDFDC246-996D-8947-A127-EBB41C851856}" destId="{BFC79D55-3BF3-AD4B-846D-DEFB29972D4E}" srcOrd="1" destOrd="0" presId="urn:microsoft.com/office/officeart/2005/8/layout/cycle7"/>
    <dgm:cxn modelId="{C1C975DC-986B-8542-BE57-1DD84235BD9C}" type="presOf" srcId="{3ADE9F9E-F4AE-5F46-9DF4-56320F8F48E6}" destId="{FCCC27FC-A418-3243-A93E-2CFE5217C2E1}" srcOrd="0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AC9D7918-9B72-CD48-A1B7-16506BB2AA02}" type="presOf" srcId="{3104B7D7-5A6F-8B48-9626-A120B6063590}" destId="{F3AD3BD7-0141-4248-A692-DC0568D3809F}" srcOrd="0" destOrd="0" presId="urn:microsoft.com/office/officeart/2005/8/layout/cycle7"/>
    <dgm:cxn modelId="{C066EB20-7BC6-844F-AE21-648C8EF33698}" type="presOf" srcId="{53C20FBA-2386-874C-BC2D-877003471608}" destId="{816DF82A-2DD0-8340-87D3-17024256B9CF}" srcOrd="0" destOrd="0" presId="urn:microsoft.com/office/officeart/2005/8/layout/cycle7"/>
    <dgm:cxn modelId="{EC029B6E-1759-5145-A453-FB0E4FE18C4D}" type="presOf" srcId="{1506DC1A-4D17-3344-B4C0-857276DAC30A}" destId="{F024B752-7873-7041-8799-926C26B45297}" srcOrd="0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E65E8B8E-1220-8144-B217-48E551A25509}" type="presOf" srcId="{1506DC1A-4D17-3344-B4C0-857276DAC30A}" destId="{A236AC11-86C7-C24B-8D20-9FDE0BC25EB4}" srcOrd="1" destOrd="0" presId="urn:microsoft.com/office/officeart/2005/8/layout/cycle7"/>
    <dgm:cxn modelId="{385B0FF4-9BC7-DE4B-956D-8E35ADF3052D}" type="presParOf" srcId="{F4EACD8D-1ABB-CB49-919E-79D595C1B318}" destId="{1177A45A-7B0A-2A4B-94CE-543DF39CD60F}" srcOrd="0" destOrd="0" presId="urn:microsoft.com/office/officeart/2005/8/layout/cycle7"/>
    <dgm:cxn modelId="{E9108753-6E6F-A643-A0AE-96A2007D34B6}" type="presParOf" srcId="{F4EACD8D-1ABB-CB49-919E-79D595C1B318}" destId="{FCCC27FC-A418-3243-A93E-2CFE5217C2E1}" srcOrd="1" destOrd="0" presId="urn:microsoft.com/office/officeart/2005/8/layout/cycle7"/>
    <dgm:cxn modelId="{F6226324-DB54-A44D-BA81-AA3AD2F05A7B}" type="presParOf" srcId="{FCCC27FC-A418-3243-A93E-2CFE5217C2E1}" destId="{22E09139-571B-574E-AB41-C5280FEC15A5}" srcOrd="0" destOrd="0" presId="urn:microsoft.com/office/officeart/2005/8/layout/cycle7"/>
    <dgm:cxn modelId="{BAD85A33-8738-7C45-BABF-091CAF1E0139}" type="presParOf" srcId="{F4EACD8D-1ABB-CB49-919E-79D595C1B318}" destId="{F3AD3BD7-0141-4248-A692-DC0568D3809F}" srcOrd="2" destOrd="0" presId="urn:microsoft.com/office/officeart/2005/8/layout/cycle7"/>
    <dgm:cxn modelId="{3DF425B5-C152-E14B-AD06-56230E15AF6A}" type="presParOf" srcId="{F4EACD8D-1ABB-CB49-919E-79D595C1B318}" destId="{F024B752-7873-7041-8799-926C26B45297}" srcOrd="3" destOrd="0" presId="urn:microsoft.com/office/officeart/2005/8/layout/cycle7"/>
    <dgm:cxn modelId="{781F5721-B5F3-EB4A-A838-24C63EE4121D}" type="presParOf" srcId="{F024B752-7873-7041-8799-926C26B45297}" destId="{A236AC11-86C7-C24B-8D20-9FDE0BC25EB4}" srcOrd="0" destOrd="0" presId="urn:microsoft.com/office/officeart/2005/8/layout/cycle7"/>
    <dgm:cxn modelId="{DF7E7FD1-F581-8A4E-9114-4A5A3E438D5B}" type="presParOf" srcId="{F4EACD8D-1ABB-CB49-919E-79D595C1B318}" destId="{816DF82A-2DD0-8340-87D3-17024256B9CF}" srcOrd="4" destOrd="0" presId="urn:microsoft.com/office/officeart/2005/8/layout/cycle7"/>
    <dgm:cxn modelId="{F19BC39F-6790-1C4F-9AE0-12F9E3F170DF}" type="presParOf" srcId="{F4EACD8D-1ABB-CB49-919E-79D595C1B318}" destId="{10B3814D-B0AA-1B45-A55B-B27C9882D9A3}" srcOrd="5" destOrd="0" presId="urn:microsoft.com/office/officeart/2005/8/layout/cycle7"/>
    <dgm:cxn modelId="{4508B148-F2FC-ED49-A776-AAF2C2D3F654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7F7F7F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7F7F7F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136FCC5-6DFE-F846-92EA-F7A7A68B6A39}" type="presOf" srcId="{3104B7D7-5A6F-8B48-9626-A120B6063590}" destId="{F3AD3BD7-0141-4248-A692-DC0568D3809F}" srcOrd="0" destOrd="0" presId="urn:microsoft.com/office/officeart/2005/8/layout/cycle7"/>
    <dgm:cxn modelId="{D7586BD1-F123-9C42-A6EF-663C8C6C3C08}" type="presOf" srcId="{1506DC1A-4D17-3344-B4C0-857276DAC30A}" destId="{A236AC11-86C7-C24B-8D20-9FDE0BC25EB4}" srcOrd="1" destOrd="0" presId="urn:microsoft.com/office/officeart/2005/8/layout/cycle7"/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CB90E25C-D799-9D42-905B-97BCBD1056F6}" type="presOf" srcId="{DDFDC246-996D-8947-A127-EBB41C851856}" destId="{BFC79D55-3BF3-AD4B-846D-DEFB29972D4E}" srcOrd="1" destOrd="0" presId="urn:microsoft.com/office/officeart/2005/8/layout/cycle7"/>
    <dgm:cxn modelId="{BE80EC25-52D5-C847-8700-C97E3AC1D039}" type="presOf" srcId="{3ADE9F9E-F4AE-5F46-9DF4-56320F8F48E6}" destId="{22E09139-571B-574E-AB41-C5280FEC15A5}" srcOrd="1" destOrd="0" presId="urn:microsoft.com/office/officeart/2005/8/layout/cycle7"/>
    <dgm:cxn modelId="{C261E2DA-F21F-C54A-98CC-064E98FAEA46}" type="presOf" srcId="{9B3FEDAF-D049-CA46-B664-8ED03B3D5908}" destId="{F4EACD8D-1ABB-CB49-919E-79D595C1B318}" srcOrd="0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4F95C9A0-46EB-954A-A177-9A5536F2A10C}" type="presOf" srcId="{84FC9E33-99DA-4A44-A507-93613A4B5129}" destId="{1177A45A-7B0A-2A4B-94CE-543DF39CD60F}" srcOrd="0" destOrd="0" presId="urn:microsoft.com/office/officeart/2005/8/layout/cycle7"/>
    <dgm:cxn modelId="{14481066-7840-2440-9F6A-C4311F067DE1}" type="presOf" srcId="{DDFDC246-996D-8947-A127-EBB41C851856}" destId="{10B3814D-B0AA-1B45-A55B-B27C9882D9A3}" srcOrd="0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7472984C-609D-EB42-A51D-20145E6A03F1}" type="presOf" srcId="{3ADE9F9E-F4AE-5F46-9DF4-56320F8F48E6}" destId="{FCCC27FC-A418-3243-A93E-2CFE5217C2E1}" srcOrd="0" destOrd="0" presId="urn:microsoft.com/office/officeart/2005/8/layout/cycle7"/>
    <dgm:cxn modelId="{3EF02EDC-F7DE-7741-B39E-2249C6B84928}" type="presOf" srcId="{1506DC1A-4D17-3344-B4C0-857276DAC30A}" destId="{F024B752-7873-7041-8799-926C26B45297}" srcOrd="0" destOrd="0" presId="urn:microsoft.com/office/officeart/2005/8/layout/cycle7"/>
    <dgm:cxn modelId="{4F82C015-1165-1144-A14C-977D4E09D068}" type="presOf" srcId="{53C20FBA-2386-874C-BC2D-877003471608}" destId="{816DF82A-2DD0-8340-87D3-17024256B9CF}" srcOrd="0" destOrd="0" presId="urn:microsoft.com/office/officeart/2005/8/layout/cycle7"/>
    <dgm:cxn modelId="{4E8F7972-575A-2441-88A5-E641C321CE8C}" type="presParOf" srcId="{F4EACD8D-1ABB-CB49-919E-79D595C1B318}" destId="{1177A45A-7B0A-2A4B-94CE-543DF39CD60F}" srcOrd="0" destOrd="0" presId="urn:microsoft.com/office/officeart/2005/8/layout/cycle7"/>
    <dgm:cxn modelId="{58C5ACB9-F739-B943-960B-6F8B28CD1AF7}" type="presParOf" srcId="{F4EACD8D-1ABB-CB49-919E-79D595C1B318}" destId="{FCCC27FC-A418-3243-A93E-2CFE5217C2E1}" srcOrd="1" destOrd="0" presId="urn:microsoft.com/office/officeart/2005/8/layout/cycle7"/>
    <dgm:cxn modelId="{4BD45358-9750-4B4F-BECA-FEDCF6C248E5}" type="presParOf" srcId="{FCCC27FC-A418-3243-A93E-2CFE5217C2E1}" destId="{22E09139-571B-574E-AB41-C5280FEC15A5}" srcOrd="0" destOrd="0" presId="urn:microsoft.com/office/officeart/2005/8/layout/cycle7"/>
    <dgm:cxn modelId="{C450BD6D-4A99-7541-B233-D01A1F56A6CB}" type="presParOf" srcId="{F4EACD8D-1ABB-CB49-919E-79D595C1B318}" destId="{F3AD3BD7-0141-4248-A692-DC0568D3809F}" srcOrd="2" destOrd="0" presId="urn:microsoft.com/office/officeart/2005/8/layout/cycle7"/>
    <dgm:cxn modelId="{697008A7-5E81-0047-944A-684089A11E4F}" type="presParOf" srcId="{F4EACD8D-1ABB-CB49-919E-79D595C1B318}" destId="{F024B752-7873-7041-8799-926C26B45297}" srcOrd="3" destOrd="0" presId="urn:microsoft.com/office/officeart/2005/8/layout/cycle7"/>
    <dgm:cxn modelId="{8445A62D-2B2B-BE4F-8E58-D6430A70BA99}" type="presParOf" srcId="{F024B752-7873-7041-8799-926C26B45297}" destId="{A236AC11-86C7-C24B-8D20-9FDE0BC25EB4}" srcOrd="0" destOrd="0" presId="urn:microsoft.com/office/officeart/2005/8/layout/cycle7"/>
    <dgm:cxn modelId="{7352FFE6-7D40-B44A-A427-3EDE46529217}" type="presParOf" srcId="{F4EACD8D-1ABB-CB49-919E-79D595C1B318}" destId="{816DF82A-2DD0-8340-87D3-17024256B9CF}" srcOrd="4" destOrd="0" presId="urn:microsoft.com/office/officeart/2005/8/layout/cycle7"/>
    <dgm:cxn modelId="{F4293AB6-0A6F-AB45-BE03-4A8EBF229894}" type="presParOf" srcId="{F4EACD8D-1ABB-CB49-919E-79D595C1B318}" destId="{10B3814D-B0AA-1B45-A55B-B27C9882D9A3}" srcOrd="5" destOrd="0" presId="urn:microsoft.com/office/officeart/2005/8/layout/cycle7"/>
    <dgm:cxn modelId="{58741F85-FB37-614D-822F-4BD1B4BF3D36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A6A6A6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1AFE208-600C-8D48-93AA-97911AE57355}" type="presOf" srcId="{3ADE9F9E-F4AE-5F46-9DF4-56320F8F48E6}" destId="{FCCC27FC-A418-3243-A93E-2CFE5217C2E1}" srcOrd="0" destOrd="0" presId="urn:microsoft.com/office/officeart/2005/8/layout/cycle7"/>
    <dgm:cxn modelId="{F8A27470-110D-1542-A42A-CE33F95A1DF8}" type="presOf" srcId="{3104B7D7-5A6F-8B48-9626-A120B6063590}" destId="{F3AD3BD7-0141-4248-A692-DC0568D3809F}" srcOrd="0" destOrd="0" presId="urn:microsoft.com/office/officeart/2005/8/layout/cycle7"/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3B265CD6-9B71-D341-8522-4EA480890FAF}" type="presOf" srcId="{53C20FBA-2386-874C-BC2D-877003471608}" destId="{816DF82A-2DD0-8340-87D3-17024256B9CF}" srcOrd="0" destOrd="0" presId="urn:microsoft.com/office/officeart/2005/8/layout/cycle7"/>
    <dgm:cxn modelId="{817F3A37-BFA7-BF4A-A9AA-3D8706CC235A}" type="presOf" srcId="{DDFDC246-996D-8947-A127-EBB41C851856}" destId="{10B3814D-B0AA-1B45-A55B-B27C9882D9A3}" srcOrd="0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4845CB2C-7D00-2045-8390-1B886D9D2890}" type="presOf" srcId="{9B3FEDAF-D049-CA46-B664-8ED03B3D5908}" destId="{F4EACD8D-1ABB-CB49-919E-79D595C1B318}" srcOrd="0" destOrd="0" presId="urn:microsoft.com/office/officeart/2005/8/layout/cycle7"/>
    <dgm:cxn modelId="{62A85CC3-4BFF-1F47-9135-576A3988243D}" type="presOf" srcId="{3ADE9F9E-F4AE-5F46-9DF4-56320F8F48E6}" destId="{22E09139-571B-574E-AB41-C5280FEC15A5}" srcOrd="1" destOrd="0" presId="urn:microsoft.com/office/officeart/2005/8/layout/cycle7"/>
    <dgm:cxn modelId="{D22B1825-17FA-D148-A965-792AFFD33A0D}" type="presOf" srcId="{DDFDC246-996D-8947-A127-EBB41C851856}" destId="{BFC79D55-3BF3-AD4B-846D-DEFB29972D4E}" srcOrd="1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6B2564A7-1EDC-0647-8B4A-40A684F9E376}" type="presOf" srcId="{1506DC1A-4D17-3344-B4C0-857276DAC30A}" destId="{A236AC11-86C7-C24B-8D20-9FDE0BC25EB4}" srcOrd="1" destOrd="0" presId="urn:microsoft.com/office/officeart/2005/8/layout/cycle7"/>
    <dgm:cxn modelId="{A55CAB54-6FC0-D444-9B68-940FBE631E99}" type="presOf" srcId="{84FC9E33-99DA-4A44-A507-93613A4B5129}" destId="{1177A45A-7B0A-2A4B-94CE-543DF39CD60F}" srcOrd="0" destOrd="0" presId="urn:microsoft.com/office/officeart/2005/8/layout/cycle7"/>
    <dgm:cxn modelId="{8A9D664C-E2C5-C243-809C-CA7AA160A672}" type="presOf" srcId="{1506DC1A-4D17-3344-B4C0-857276DAC30A}" destId="{F024B752-7873-7041-8799-926C26B45297}" srcOrd="0" destOrd="0" presId="urn:microsoft.com/office/officeart/2005/8/layout/cycle7"/>
    <dgm:cxn modelId="{849E3E73-67A5-5C4C-BFE4-A0E9ECB3E4C4}" type="presParOf" srcId="{F4EACD8D-1ABB-CB49-919E-79D595C1B318}" destId="{1177A45A-7B0A-2A4B-94CE-543DF39CD60F}" srcOrd="0" destOrd="0" presId="urn:microsoft.com/office/officeart/2005/8/layout/cycle7"/>
    <dgm:cxn modelId="{126495AC-5AF7-5040-ACFD-E4103998BDFC}" type="presParOf" srcId="{F4EACD8D-1ABB-CB49-919E-79D595C1B318}" destId="{FCCC27FC-A418-3243-A93E-2CFE5217C2E1}" srcOrd="1" destOrd="0" presId="urn:microsoft.com/office/officeart/2005/8/layout/cycle7"/>
    <dgm:cxn modelId="{7E6ED95E-4D36-C04E-B75A-533FDCA7EBB3}" type="presParOf" srcId="{FCCC27FC-A418-3243-A93E-2CFE5217C2E1}" destId="{22E09139-571B-574E-AB41-C5280FEC15A5}" srcOrd="0" destOrd="0" presId="urn:microsoft.com/office/officeart/2005/8/layout/cycle7"/>
    <dgm:cxn modelId="{4AF9AE0B-F9E5-8347-9C3F-E3A4C4FA8884}" type="presParOf" srcId="{F4EACD8D-1ABB-CB49-919E-79D595C1B318}" destId="{F3AD3BD7-0141-4248-A692-DC0568D3809F}" srcOrd="2" destOrd="0" presId="urn:microsoft.com/office/officeart/2005/8/layout/cycle7"/>
    <dgm:cxn modelId="{59DCCE54-BD5E-D745-8079-79CD56E6EA81}" type="presParOf" srcId="{F4EACD8D-1ABB-CB49-919E-79D595C1B318}" destId="{F024B752-7873-7041-8799-926C26B45297}" srcOrd="3" destOrd="0" presId="urn:microsoft.com/office/officeart/2005/8/layout/cycle7"/>
    <dgm:cxn modelId="{1A70B922-719D-D94E-8352-37A3F38F9CC6}" type="presParOf" srcId="{F024B752-7873-7041-8799-926C26B45297}" destId="{A236AC11-86C7-C24B-8D20-9FDE0BC25EB4}" srcOrd="0" destOrd="0" presId="urn:microsoft.com/office/officeart/2005/8/layout/cycle7"/>
    <dgm:cxn modelId="{80B40E88-47CF-6A49-8C1D-EBDDF6F6FB99}" type="presParOf" srcId="{F4EACD8D-1ABB-CB49-919E-79D595C1B318}" destId="{816DF82A-2DD0-8340-87D3-17024256B9CF}" srcOrd="4" destOrd="0" presId="urn:microsoft.com/office/officeart/2005/8/layout/cycle7"/>
    <dgm:cxn modelId="{EF1B79F2-1FD3-4847-A13A-28AFDA6F9EB6}" type="presParOf" srcId="{F4EACD8D-1ABB-CB49-919E-79D595C1B318}" destId="{10B3814D-B0AA-1B45-A55B-B27C9882D9A3}" srcOrd="5" destOrd="0" presId="urn:microsoft.com/office/officeart/2005/8/layout/cycle7"/>
    <dgm:cxn modelId="{7CB6B962-941C-A247-ADA3-581C5EB10B73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C02DEB-D388-D14B-AC67-76E4210797B7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D4F71F-6685-AD4D-958D-212DBD29D779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Signature Leadership Program</a:t>
          </a:r>
          <a:endParaRPr lang="en-US" sz="1800" dirty="0"/>
        </a:p>
      </dgm:t>
    </dgm:pt>
    <dgm:pt modelId="{7E4CDFCE-6F3D-6749-8DA7-59E71171FA1C}" type="parTrans" cxnId="{3F0BFEE0-CBD2-8B4D-8968-91CB2298CE30}">
      <dgm:prSet/>
      <dgm:spPr/>
      <dgm:t>
        <a:bodyPr/>
        <a:lstStyle/>
        <a:p>
          <a:endParaRPr lang="en-US"/>
        </a:p>
      </dgm:t>
    </dgm:pt>
    <dgm:pt modelId="{D6157918-C158-544D-972E-E892E98E9959}" type="sibTrans" cxnId="{3F0BFEE0-CBD2-8B4D-8968-91CB2298CE30}">
      <dgm:prSet/>
      <dgm:spPr>
        <a:ln>
          <a:solidFill>
            <a:srgbClr val="FD6D08"/>
          </a:solidFill>
        </a:ln>
      </dgm:spPr>
      <dgm:t>
        <a:bodyPr/>
        <a:lstStyle/>
        <a:p>
          <a:endParaRPr lang="en-US"/>
        </a:p>
      </dgm:t>
    </dgm:pt>
    <dgm:pt modelId="{C039B44D-9F4F-2444-A4C9-FB0017D2692A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Scholarship Strategy Redesign</a:t>
          </a:r>
          <a:endParaRPr lang="en-US" sz="1800" dirty="0"/>
        </a:p>
      </dgm:t>
    </dgm:pt>
    <dgm:pt modelId="{C50DCFBB-A659-A049-B117-E0CACAE1BD4C}" type="parTrans" cxnId="{83D71462-0065-7941-A8F0-62CF220CC8C9}">
      <dgm:prSet/>
      <dgm:spPr/>
      <dgm:t>
        <a:bodyPr/>
        <a:lstStyle/>
        <a:p>
          <a:endParaRPr lang="en-US"/>
        </a:p>
      </dgm:t>
    </dgm:pt>
    <dgm:pt modelId="{A155CC28-DAE6-164A-A895-E1A0C5C65BF5}" type="sibTrans" cxnId="{83D71462-0065-7941-A8F0-62CF220CC8C9}">
      <dgm:prSet/>
      <dgm:spPr>
        <a:ln>
          <a:solidFill>
            <a:srgbClr val="FD6D08"/>
          </a:solidFill>
        </a:ln>
      </dgm:spPr>
      <dgm:t>
        <a:bodyPr/>
        <a:lstStyle/>
        <a:p>
          <a:endParaRPr lang="en-US"/>
        </a:p>
      </dgm:t>
    </dgm:pt>
    <dgm:pt modelId="{F7A527B6-A993-3A4C-AB38-A67CAE100556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Marketing Campaign</a:t>
          </a:r>
          <a:endParaRPr lang="en-US" sz="1800" dirty="0"/>
        </a:p>
      </dgm:t>
    </dgm:pt>
    <dgm:pt modelId="{E546855F-0470-A443-9C02-906E0DD9D4BD}" type="parTrans" cxnId="{A02984CE-8B18-314E-B98A-5FB462970397}">
      <dgm:prSet/>
      <dgm:spPr/>
      <dgm:t>
        <a:bodyPr/>
        <a:lstStyle/>
        <a:p>
          <a:endParaRPr lang="en-US"/>
        </a:p>
      </dgm:t>
    </dgm:pt>
    <dgm:pt modelId="{10E1971D-21BF-9349-ABA0-CFB533BDE079}" type="sibTrans" cxnId="{A02984CE-8B18-314E-B98A-5FB462970397}">
      <dgm:prSet/>
      <dgm:spPr>
        <a:ln>
          <a:solidFill>
            <a:srgbClr val="FD6D08"/>
          </a:solidFill>
        </a:ln>
      </dgm:spPr>
      <dgm:t>
        <a:bodyPr/>
        <a:lstStyle/>
        <a:p>
          <a:endParaRPr lang="en-US"/>
        </a:p>
      </dgm:t>
    </dgm:pt>
    <dgm:pt modelId="{61A25CFF-BAFD-DE44-B40F-483C7048A11F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Volunteer Family/ Alumni</a:t>
          </a:r>
          <a:endParaRPr lang="en-US" sz="1800" dirty="0"/>
        </a:p>
      </dgm:t>
    </dgm:pt>
    <dgm:pt modelId="{C411BA1F-6D64-1847-BA59-3FC067E41B2F}" type="parTrans" cxnId="{B4D4A893-170D-4648-B2DC-8A55B5A346B7}">
      <dgm:prSet/>
      <dgm:spPr/>
      <dgm:t>
        <a:bodyPr/>
        <a:lstStyle/>
        <a:p>
          <a:endParaRPr lang="en-US"/>
        </a:p>
      </dgm:t>
    </dgm:pt>
    <dgm:pt modelId="{93445144-181B-854D-93A2-7937CF818C35}" type="sibTrans" cxnId="{B4D4A893-170D-4648-B2DC-8A55B5A346B7}">
      <dgm:prSet/>
      <dgm:spPr>
        <a:ln>
          <a:solidFill>
            <a:srgbClr val="FD6D08"/>
          </a:solidFill>
        </a:ln>
      </dgm:spPr>
      <dgm:t>
        <a:bodyPr/>
        <a:lstStyle/>
        <a:p>
          <a:endParaRPr lang="en-US"/>
        </a:p>
      </dgm:t>
    </dgm:pt>
    <dgm:pt modelId="{99EF6C01-23D5-304E-8782-ADE95B74EE23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Student Experience &amp; Programs</a:t>
          </a:r>
          <a:endParaRPr lang="en-US" sz="1800" dirty="0"/>
        </a:p>
      </dgm:t>
    </dgm:pt>
    <dgm:pt modelId="{7668B9B7-3F5B-764B-852C-480507B8FC1F}" type="parTrans" cxnId="{6D5FD0FC-C501-CA4A-B741-7A7C63CA0CE8}">
      <dgm:prSet/>
      <dgm:spPr/>
      <dgm:t>
        <a:bodyPr/>
        <a:lstStyle/>
        <a:p>
          <a:endParaRPr lang="en-US"/>
        </a:p>
      </dgm:t>
    </dgm:pt>
    <dgm:pt modelId="{397C5D02-1B9C-6A49-ADE7-F9EB53AB7139}" type="sibTrans" cxnId="{6D5FD0FC-C501-CA4A-B741-7A7C63CA0CE8}">
      <dgm:prSet/>
      <dgm:spPr>
        <a:ln>
          <a:solidFill>
            <a:srgbClr val="FD6D08"/>
          </a:solidFill>
        </a:ln>
      </dgm:spPr>
      <dgm:t>
        <a:bodyPr/>
        <a:lstStyle/>
        <a:p>
          <a:endParaRPr lang="en-US"/>
        </a:p>
      </dgm:t>
    </dgm:pt>
    <dgm:pt modelId="{F8DF77B7-4F73-A44A-9501-6288710866FD}" type="pres">
      <dgm:prSet presAssocID="{1EC02DEB-D388-D14B-AC67-76E4210797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73298-6088-4C4B-82CF-E696A293697C}" type="pres">
      <dgm:prSet presAssocID="{51D4F71F-6685-AD4D-958D-212DBD29D77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510F6-5FC8-5D4B-9817-64065D92ECAB}" type="pres">
      <dgm:prSet presAssocID="{51D4F71F-6685-AD4D-958D-212DBD29D779}" presName="spNode" presStyleCnt="0"/>
      <dgm:spPr/>
    </dgm:pt>
    <dgm:pt modelId="{55ACBAD7-87D5-F34B-93F6-FC508C7749B6}" type="pres">
      <dgm:prSet presAssocID="{D6157918-C158-544D-972E-E892E98E995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2AFB161-E31A-804D-BA0E-F2520C54EE08}" type="pres">
      <dgm:prSet presAssocID="{C039B44D-9F4F-2444-A4C9-FB0017D269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BC1E5-6F03-6643-A1F4-AB7F47A20894}" type="pres">
      <dgm:prSet presAssocID="{C039B44D-9F4F-2444-A4C9-FB0017D2692A}" presName="spNode" presStyleCnt="0"/>
      <dgm:spPr/>
    </dgm:pt>
    <dgm:pt modelId="{15166790-DFAD-1C4F-85E9-C82122203731}" type="pres">
      <dgm:prSet presAssocID="{A155CC28-DAE6-164A-A895-E1A0C5C65BF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E5F4C40-3428-2F44-BD48-CCC3C36AA7DC}" type="pres">
      <dgm:prSet presAssocID="{F7A527B6-A993-3A4C-AB38-A67CAE1005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A7B73-244C-744C-AEB6-E734F4B02072}" type="pres">
      <dgm:prSet presAssocID="{F7A527B6-A993-3A4C-AB38-A67CAE100556}" presName="spNode" presStyleCnt="0"/>
      <dgm:spPr/>
    </dgm:pt>
    <dgm:pt modelId="{E7F9692F-3B12-5B4A-BAAF-34336B1CA0DC}" type="pres">
      <dgm:prSet presAssocID="{10E1971D-21BF-9349-ABA0-CFB533BDE07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A0DB07D-975C-7544-BA42-8BA54CD32C19}" type="pres">
      <dgm:prSet presAssocID="{61A25CFF-BAFD-DE44-B40F-483C7048A1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ACE00-B77A-1543-A54D-628F4039123E}" type="pres">
      <dgm:prSet presAssocID="{61A25CFF-BAFD-DE44-B40F-483C7048A11F}" presName="spNode" presStyleCnt="0"/>
      <dgm:spPr/>
    </dgm:pt>
    <dgm:pt modelId="{F19C2449-C488-C749-A622-3A515F70B364}" type="pres">
      <dgm:prSet presAssocID="{93445144-181B-854D-93A2-7937CF818C3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59EB2FD-364E-1A4B-92D5-30D1C3928574}" type="pres">
      <dgm:prSet presAssocID="{99EF6C01-23D5-304E-8782-ADE95B74EE2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72967-F878-714A-87D5-C6540F19539A}" type="pres">
      <dgm:prSet presAssocID="{99EF6C01-23D5-304E-8782-ADE95B74EE23}" presName="spNode" presStyleCnt="0"/>
      <dgm:spPr/>
    </dgm:pt>
    <dgm:pt modelId="{E56534D0-D7CD-BA47-80CC-B09F67542177}" type="pres">
      <dgm:prSet presAssocID="{397C5D02-1B9C-6A49-ADE7-F9EB53AB713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356FA08-3AF5-E340-BA89-23AB3C5D805D}" type="presOf" srcId="{1EC02DEB-D388-D14B-AC67-76E4210797B7}" destId="{F8DF77B7-4F73-A44A-9501-6288710866FD}" srcOrd="0" destOrd="0" presId="urn:microsoft.com/office/officeart/2005/8/layout/cycle6"/>
    <dgm:cxn modelId="{51AC810B-626B-1A4F-BB08-2A89D24F1AB8}" type="presOf" srcId="{397C5D02-1B9C-6A49-ADE7-F9EB53AB7139}" destId="{E56534D0-D7CD-BA47-80CC-B09F67542177}" srcOrd="0" destOrd="0" presId="urn:microsoft.com/office/officeart/2005/8/layout/cycle6"/>
    <dgm:cxn modelId="{904C934C-CDD6-D84A-94F9-32D56B6F5FCC}" type="presOf" srcId="{10E1971D-21BF-9349-ABA0-CFB533BDE079}" destId="{E7F9692F-3B12-5B4A-BAAF-34336B1CA0DC}" srcOrd="0" destOrd="0" presId="urn:microsoft.com/office/officeart/2005/8/layout/cycle6"/>
    <dgm:cxn modelId="{8ECBC1FB-41D1-4446-BF53-67E4A539469F}" type="presOf" srcId="{93445144-181B-854D-93A2-7937CF818C35}" destId="{F19C2449-C488-C749-A622-3A515F70B364}" srcOrd="0" destOrd="0" presId="urn:microsoft.com/office/officeart/2005/8/layout/cycle6"/>
    <dgm:cxn modelId="{59FD8FDC-2473-744A-9387-E0898EBFD7B6}" type="presOf" srcId="{C039B44D-9F4F-2444-A4C9-FB0017D2692A}" destId="{D2AFB161-E31A-804D-BA0E-F2520C54EE08}" srcOrd="0" destOrd="0" presId="urn:microsoft.com/office/officeart/2005/8/layout/cycle6"/>
    <dgm:cxn modelId="{84174D94-B11C-BA4C-94CE-ADD139EF76D1}" type="presOf" srcId="{F7A527B6-A993-3A4C-AB38-A67CAE100556}" destId="{FE5F4C40-3428-2F44-BD48-CCC3C36AA7DC}" srcOrd="0" destOrd="0" presId="urn:microsoft.com/office/officeart/2005/8/layout/cycle6"/>
    <dgm:cxn modelId="{BC9ED4CF-2F35-664D-A937-96B0CEA831C3}" type="presOf" srcId="{D6157918-C158-544D-972E-E892E98E9959}" destId="{55ACBAD7-87D5-F34B-93F6-FC508C7749B6}" srcOrd="0" destOrd="0" presId="urn:microsoft.com/office/officeart/2005/8/layout/cycle6"/>
    <dgm:cxn modelId="{A02984CE-8B18-314E-B98A-5FB462970397}" srcId="{1EC02DEB-D388-D14B-AC67-76E4210797B7}" destId="{F7A527B6-A993-3A4C-AB38-A67CAE100556}" srcOrd="2" destOrd="0" parTransId="{E546855F-0470-A443-9C02-906E0DD9D4BD}" sibTransId="{10E1971D-21BF-9349-ABA0-CFB533BDE079}"/>
    <dgm:cxn modelId="{3F0BFEE0-CBD2-8B4D-8968-91CB2298CE30}" srcId="{1EC02DEB-D388-D14B-AC67-76E4210797B7}" destId="{51D4F71F-6685-AD4D-958D-212DBD29D779}" srcOrd="0" destOrd="0" parTransId="{7E4CDFCE-6F3D-6749-8DA7-59E71171FA1C}" sibTransId="{D6157918-C158-544D-972E-E892E98E9959}"/>
    <dgm:cxn modelId="{6D5FD0FC-C501-CA4A-B741-7A7C63CA0CE8}" srcId="{1EC02DEB-D388-D14B-AC67-76E4210797B7}" destId="{99EF6C01-23D5-304E-8782-ADE95B74EE23}" srcOrd="4" destOrd="0" parTransId="{7668B9B7-3F5B-764B-852C-480507B8FC1F}" sibTransId="{397C5D02-1B9C-6A49-ADE7-F9EB53AB7139}"/>
    <dgm:cxn modelId="{1747118B-199B-BE4B-B2FD-BE2E6DF5102D}" type="presOf" srcId="{61A25CFF-BAFD-DE44-B40F-483C7048A11F}" destId="{BA0DB07D-975C-7544-BA42-8BA54CD32C19}" srcOrd="0" destOrd="0" presId="urn:microsoft.com/office/officeart/2005/8/layout/cycle6"/>
    <dgm:cxn modelId="{61554F70-6010-E446-ABD7-682EC6539B89}" type="presOf" srcId="{51D4F71F-6685-AD4D-958D-212DBD29D779}" destId="{F6F73298-6088-4C4B-82CF-E696A293697C}" srcOrd="0" destOrd="0" presId="urn:microsoft.com/office/officeart/2005/8/layout/cycle6"/>
    <dgm:cxn modelId="{B4D4A893-170D-4648-B2DC-8A55B5A346B7}" srcId="{1EC02DEB-D388-D14B-AC67-76E4210797B7}" destId="{61A25CFF-BAFD-DE44-B40F-483C7048A11F}" srcOrd="3" destOrd="0" parTransId="{C411BA1F-6D64-1847-BA59-3FC067E41B2F}" sibTransId="{93445144-181B-854D-93A2-7937CF818C35}"/>
    <dgm:cxn modelId="{087092CE-C4A9-DB41-99A5-D625AF4E02EA}" type="presOf" srcId="{99EF6C01-23D5-304E-8782-ADE95B74EE23}" destId="{B59EB2FD-364E-1A4B-92D5-30D1C3928574}" srcOrd="0" destOrd="0" presId="urn:microsoft.com/office/officeart/2005/8/layout/cycle6"/>
    <dgm:cxn modelId="{FA7E801D-F762-EF4B-9C2E-5D735B0ED4C1}" type="presOf" srcId="{A155CC28-DAE6-164A-A895-E1A0C5C65BF5}" destId="{15166790-DFAD-1C4F-85E9-C82122203731}" srcOrd="0" destOrd="0" presId="urn:microsoft.com/office/officeart/2005/8/layout/cycle6"/>
    <dgm:cxn modelId="{83D71462-0065-7941-A8F0-62CF220CC8C9}" srcId="{1EC02DEB-D388-D14B-AC67-76E4210797B7}" destId="{C039B44D-9F4F-2444-A4C9-FB0017D2692A}" srcOrd="1" destOrd="0" parTransId="{C50DCFBB-A659-A049-B117-E0CACAE1BD4C}" sibTransId="{A155CC28-DAE6-164A-A895-E1A0C5C65BF5}"/>
    <dgm:cxn modelId="{5B995869-899E-5443-A119-E6AE1818320E}" type="presParOf" srcId="{F8DF77B7-4F73-A44A-9501-6288710866FD}" destId="{F6F73298-6088-4C4B-82CF-E696A293697C}" srcOrd="0" destOrd="0" presId="urn:microsoft.com/office/officeart/2005/8/layout/cycle6"/>
    <dgm:cxn modelId="{CD7F9C5C-01B9-9541-89AE-E8F3115E4302}" type="presParOf" srcId="{F8DF77B7-4F73-A44A-9501-6288710866FD}" destId="{7BA510F6-5FC8-5D4B-9817-64065D92ECAB}" srcOrd="1" destOrd="0" presId="urn:microsoft.com/office/officeart/2005/8/layout/cycle6"/>
    <dgm:cxn modelId="{EA390E29-E8AE-F24F-8E99-28C7B4797670}" type="presParOf" srcId="{F8DF77B7-4F73-A44A-9501-6288710866FD}" destId="{55ACBAD7-87D5-F34B-93F6-FC508C7749B6}" srcOrd="2" destOrd="0" presId="urn:microsoft.com/office/officeart/2005/8/layout/cycle6"/>
    <dgm:cxn modelId="{A0DB28B0-BE28-CA47-A691-DBBF9776004E}" type="presParOf" srcId="{F8DF77B7-4F73-A44A-9501-6288710866FD}" destId="{D2AFB161-E31A-804D-BA0E-F2520C54EE08}" srcOrd="3" destOrd="0" presId="urn:microsoft.com/office/officeart/2005/8/layout/cycle6"/>
    <dgm:cxn modelId="{A3737AC9-7378-EC49-B535-59F3F1411D5E}" type="presParOf" srcId="{F8DF77B7-4F73-A44A-9501-6288710866FD}" destId="{7BABC1E5-6F03-6643-A1F4-AB7F47A20894}" srcOrd="4" destOrd="0" presId="urn:microsoft.com/office/officeart/2005/8/layout/cycle6"/>
    <dgm:cxn modelId="{86EC634F-A03F-FD4A-876A-4873F9B2279B}" type="presParOf" srcId="{F8DF77B7-4F73-A44A-9501-6288710866FD}" destId="{15166790-DFAD-1C4F-85E9-C82122203731}" srcOrd="5" destOrd="0" presId="urn:microsoft.com/office/officeart/2005/8/layout/cycle6"/>
    <dgm:cxn modelId="{6F7C4712-1F2C-0E47-B740-C8F13EA51E91}" type="presParOf" srcId="{F8DF77B7-4F73-A44A-9501-6288710866FD}" destId="{FE5F4C40-3428-2F44-BD48-CCC3C36AA7DC}" srcOrd="6" destOrd="0" presId="urn:microsoft.com/office/officeart/2005/8/layout/cycle6"/>
    <dgm:cxn modelId="{8A6B454F-76F9-9B48-9AA3-E7912AD1A78C}" type="presParOf" srcId="{F8DF77B7-4F73-A44A-9501-6288710866FD}" destId="{3C5A7B73-244C-744C-AEB6-E734F4B02072}" srcOrd="7" destOrd="0" presId="urn:microsoft.com/office/officeart/2005/8/layout/cycle6"/>
    <dgm:cxn modelId="{AC20EA62-EBA1-0B48-9284-B92A9ADEB767}" type="presParOf" srcId="{F8DF77B7-4F73-A44A-9501-6288710866FD}" destId="{E7F9692F-3B12-5B4A-BAAF-34336B1CA0DC}" srcOrd="8" destOrd="0" presId="urn:microsoft.com/office/officeart/2005/8/layout/cycle6"/>
    <dgm:cxn modelId="{A8976851-80B4-304A-813B-FD5DD5E183C9}" type="presParOf" srcId="{F8DF77B7-4F73-A44A-9501-6288710866FD}" destId="{BA0DB07D-975C-7544-BA42-8BA54CD32C19}" srcOrd="9" destOrd="0" presId="urn:microsoft.com/office/officeart/2005/8/layout/cycle6"/>
    <dgm:cxn modelId="{E16EF50D-047E-0B43-B693-E20AF7EB2716}" type="presParOf" srcId="{F8DF77B7-4F73-A44A-9501-6288710866FD}" destId="{78EACE00-B77A-1543-A54D-628F4039123E}" srcOrd="10" destOrd="0" presId="urn:microsoft.com/office/officeart/2005/8/layout/cycle6"/>
    <dgm:cxn modelId="{5276D9C7-D3FF-BB4B-90CD-64CF882B284A}" type="presParOf" srcId="{F8DF77B7-4F73-A44A-9501-6288710866FD}" destId="{F19C2449-C488-C749-A622-3A515F70B364}" srcOrd="11" destOrd="0" presId="urn:microsoft.com/office/officeart/2005/8/layout/cycle6"/>
    <dgm:cxn modelId="{E81BDCE0-13B6-B143-9AC7-9EAF8C2169AD}" type="presParOf" srcId="{F8DF77B7-4F73-A44A-9501-6288710866FD}" destId="{B59EB2FD-364E-1A4B-92D5-30D1C3928574}" srcOrd="12" destOrd="0" presId="urn:microsoft.com/office/officeart/2005/8/layout/cycle6"/>
    <dgm:cxn modelId="{3E4DED64-066C-0348-B736-7F623C5239E1}" type="presParOf" srcId="{F8DF77B7-4F73-A44A-9501-6288710866FD}" destId="{15C72967-F878-714A-87D5-C6540F19539A}" srcOrd="13" destOrd="0" presId="urn:microsoft.com/office/officeart/2005/8/layout/cycle6"/>
    <dgm:cxn modelId="{006B8599-D510-074B-AACF-AA4FFBE13FB7}" type="presParOf" srcId="{F8DF77B7-4F73-A44A-9501-6288710866FD}" destId="{E56534D0-D7CD-BA47-80CC-B09F6754217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3FEDAF-D049-CA46-B664-8ED03B3D5908}" type="doc">
      <dgm:prSet loTypeId="urn:microsoft.com/office/officeart/2005/8/layout/cycle7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C9E33-99DA-4A44-A507-93613A4B5129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Help Students Make Academic Progress</a:t>
          </a:r>
          <a:endParaRPr lang="en-US" sz="1800" dirty="0"/>
        </a:p>
      </dgm:t>
    </dgm:pt>
    <dgm:pt modelId="{60BAAF7D-EE18-744A-A0D7-EDBF4EF10009}" type="parTrans" cxnId="{3985DD89-CA82-AD4E-8F17-25121307C27A}">
      <dgm:prSet/>
      <dgm:spPr/>
      <dgm:t>
        <a:bodyPr/>
        <a:lstStyle/>
        <a:p>
          <a:endParaRPr lang="en-US"/>
        </a:p>
      </dgm:t>
    </dgm:pt>
    <dgm:pt modelId="{3ADE9F9E-F4AE-5F46-9DF4-56320F8F48E6}" type="sibTrans" cxnId="{3985DD89-CA82-AD4E-8F17-25121307C27A}">
      <dgm:prSet/>
      <dgm:spPr/>
      <dgm:t>
        <a:bodyPr/>
        <a:lstStyle/>
        <a:p>
          <a:endParaRPr lang="en-US"/>
        </a:p>
      </dgm:t>
    </dgm:pt>
    <dgm:pt modelId="{3104B7D7-5A6F-8B48-9626-A120B6063590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Reimagine the Volunteer Student Experience</a:t>
          </a:r>
          <a:endParaRPr lang="en-US" sz="1800" dirty="0"/>
        </a:p>
      </dgm:t>
    </dgm:pt>
    <dgm:pt modelId="{F5B8AE7A-122A-344F-8FC8-475A17607E8C}" type="parTrans" cxnId="{B0518C8B-0548-B341-89D8-AE16E85DD270}">
      <dgm:prSet/>
      <dgm:spPr/>
      <dgm:t>
        <a:bodyPr/>
        <a:lstStyle/>
        <a:p>
          <a:endParaRPr lang="en-US"/>
        </a:p>
      </dgm:t>
    </dgm:pt>
    <dgm:pt modelId="{1506DC1A-4D17-3344-B4C0-857276DAC30A}" type="sibTrans" cxnId="{B0518C8B-0548-B341-89D8-AE16E85DD270}">
      <dgm:prSet/>
      <dgm:spPr/>
      <dgm:t>
        <a:bodyPr/>
        <a:lstStyle/>
        <a:p>
          <a:endParaRPr lang="en-US"/>
        </a:p>
      </dgm:t>
    </dgm:pt>
    <dgm:pt modelId="{53C20FBA-2386-874C-BC2D-877003471608}">
      <dgm:prSet phldrT="[Text]" custT="1"/>
      <dgm:spPr>
        <a:solidFill>
          <a:srgbClr val="FD6D08"/>
        </a:solidFill>
      </dgm:spPr>
      <dgm:t>
        <a:bodyPr/>
        <a:lstStyle/>
        <a:p>
          <a:r>
            <a:rPr lang="en-US" sz="1800" dirty="0" smtClean="0"/>
            <a:t>Maintain Affordability</a:t>
          </a:r>
          <a:endParaRPr lang="en-US" sz="1800" dirty="0"/>
        </a:p>
      </dgm:t>
    </dgm:pt>
    <dgm:pt modelId="{0E51BE81-DBD6-FA4E-9B0A-864B8F3E31F9}" type="parTrans" cxnId="{A49245E6-6575-9848-9535-450491D855AE}">
      <dgm:prSet/>
      <dgm:spPr/>
      <dgm:t>
        <a:bodyPr/>
        <a:lstStyle/>
        <a:p>
          <a:endParaRPr lang="en-US"/>
        </a:p>
      </dgm:t>
    </dgm:pt>
    <dgm:pt modelId="{DDFDC246-996D-8947-A127-EBB41C851856}" type="sibTrans" cxnId="{A49245E6-6575-9848-9535-450491D855AE}">
      <dgm:prSet/>
      <dgm:spPr/>
      <dgm:t>
        <a:bodyPr/>
        <a:lstStyle/>
        <a:p>
          <a:endParaRPr lang="en-US"/>
        </a:p>
      </dgm:t>
    </dgm:pt>
    <dgm:pt modelId="{F4EACD8D-1ABB-CB49-919E-79D595C1B318}" type="pres">
      <dgm:prSet presAssocID="{9B3FEDAF-D049-CA46-B664-8ED03B3D5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A45A-7B0A-2A4B-94CE-543DF39CD60F}" type="pres">
      <dgm:prSet presAssocID="{84FC9E33-99DA-4A44-A507-93613A4B5129}" presName="node" presStyleLbl="node1" presStyleIdx="0" presStyleCnt="3" custScaleX="14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27FC-A418-3243-A93E-2CFE5217C2E1}" type="pres">
      <dgm:prSet presAssocID="{3ADE9F9E-F4AE-5F46-9DF4-56320F8F48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2E09139-571B-574E-AB41-C5280FEC15A5}" type="pres">
      <dgm:prSet presAssocID="{3ADE9F9E-F4AE-5F46-9DF4-56320F8F48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AD3BD7-0141-4248-A692-DC0568D3809F}" type="pres">
      <dgm:prSet presAssocID="{3104B7D7-5A6F-8B48-9626-A120B6063590}" presName="node" presStyleLbl="node1" presStyleIdx="1" presStyleCnt="3" custScaleX="151535" custRadScaleRad="153634" custRadScaleInc="-28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B752-7873-7041-8799-926C26B45297}" type="pres">
      <dgm:prSet presAssocID="{1506DC1A-4D17-3344-B4C0-857276DAC3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36AC11-86C7-C24B-8D20-9FDE0BC25EB4}" type="pres">
      <dgm:prSet presAssocID="{1506DC1A-4D17-3344-B4C0-857276DAC3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6DF82A-2DD0-8340-87D3-17024256B9CF}" type="pres">
      <dgm:prSet presAssocID="{53C20FBA-2386-874C-BC2D-877003471608}" presName="node" presStyleLbl="node1" presStyleIdx="2" presStyleCnt="3" custScaleX="152800" custRadScaleRad="125505" custRadScaleInc="25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814D-B0AA-1B45-A55B-B27C9882D9A3}" type="pres">
      <dgm:prSet presAssocID="{DDFDC246-996D-8947-A127-EBB41C85185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FC79D55-3BF3-AD4B-846D-DEFB29972D4E}" type="pres">
      <dgm:prSet presAssocID="{DDFDC246-996D-8947-A127-EBB41C85185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49245E6-6575-9848-9535-450491D855AE}" srcId="{9B3FEDAF-D049-CA46-B664-8ED03B3D5908}" destId="{53C20FBA-2386-874C-BC2D-877003471608}" srcOrd="2" destOrd="0" parTransId="{0E51BE81-DBD6-FA4E-9B0A-864B8F3E31F9}" sibTransId="{DDFDC246-996D-8947-A127-EBB41C851856}"/>
    <dgm:cxn modelId="{68179D6A-7D0C-9D47-9ABD-EE5377325648}" type="presOf" srcId="{1506DC1A-4D17-3344-B4C0-857276DAC30A}" destId="{A236AC11-86C7-C24B-8D20-9FDE0BC25EB4}" srcOrd="1" destOrd="0" presId="urn:microsoft.com/office/officeart/2005/8/layout/cycle7"/>
    <dgm:cxn modelId="{ABA119A7-8B04-184C-A05B-2C69DC6EB067}" type="presOf" srcId="{3ADE9F9E-F4AE-5F46-9DF4-56320F8F48E6}" destId="{22E09139-571B-574E-AB41-C5280FEC15A5}" srcOrd="1" destOrd="0" presId="urn:microsoft.com/office/officeart/2005/8/layout/cycle7"/>
    <dgm:cxn modelId="{A2F27951-B892-7445-99F3-8D6CBC487907}" type="presOf" srcId="{DDFDC246-996D-8947-A127-EBB41C851856}" destId="{BFC79D55-3BF3-AD4B-846D-DEFB29972D4E}" srcOrd="1" destOrd="0" presId="urn:microsoft.com/office/officeart/2005/8/layout/cycle7"/>
    <dgm:cxn modelId="{8AD43548-BB07-5C40-90FE-2D444CF9E3D9}" type="presOf" srcId="{3ADE9F9E-F4AE-5F46-9DF4-56320F8F48E6}" destId="{FCCC27FC-A418-3243-A93E-2CFE5217C2E1}" srcOrd="0" destOrd="0" presId="urn:microsoft.com/office/officeart/2005/8/layout/cycle7"/>
    <dgm:cxn modelId="{4EB3CEA5-7C1C-FB45-87E9-CB047A387B92}" type="presOf" srcId="{DDFDC246-996D-8947-A127-EBB41C851856}" destId="{10B3814D-B0AA-1B45-A55B-B27C9882D9A3}" srcOrd="0" destOrd="0" presId="urn:microsoft.com/office/officeart/2005/8/layout/cycle7"/>
    <dgm:cxn modelId="{39F87A25-30C7-0A4E-86F9-D9E2463878E4}" type="presOf" srcId="{84FC9E33-99DA-4A44-A507-93613A4B5129}" destId="{1177A45A-7B0A-2A4B-94CE-543DF39CD60F}" srcOrd="0" destOrd="0" presId="urn:microsoft.com/office/officeart/2005/8/layout/cycle7"/>
    <dgm:cxn modelId="{0C7F9630-E1C9-C647-B13A-1AE4777F04F9}" type="presOf" srcId="{53C20FBA-2386-874C-BC2D-877003471608}" destId="{816DF82A-2DD0-8340-87D3-17024256B9CF}" srcOrd="0" destOrd="0" presId="urn:microsoft.com/office/officeart/2005/8/layout/cycle7"/>
    <dgm:cxn modelId="{BAD5F5AB-A5A5-FE4F-9FB9-3CDFAB5165E8}" type="presOf" srcId="{9B3FEDAF-D049-CA46-B664-8ED03B3D5908}" destId="{F4EACD8D-1ABB-CB49-919E-79D595C1B318}" srcOrd="0" destOrd="0" presId="urn:microsoft.com/office/officeart/2005/8/layout/cycle7"/>
    <dgm:cxn modelId="{3985DD89-CA82-AD4E-8F17-25121307C27A}" srcId="{9B3FEDAF-D049-CA46-B664-8ED03B3D5908}" destId="{84FC9E33-99DA-4A44-A507-93613A4B5129}" srcOrd="0" destOrd="0" parTransId="{60BAAF7D-EE18-744A-A0D7-EDBF4EF10009}" sibTransId="{3ADE9F9E-F4AE-5F46-9DF4-56320F8F48E6}"/>
    <dgm:cxn modelId="{48DD277A-0351-8E4F-9BB9-E33EEEDB5354}" type="presOf" srcId="{1506DC1A-4D17-3344-B4C0-857276DAC30A}" destId="{F024B752-7873-7041-8799-926C26B45297}" srcOrd="0" destOrd="0" presId="urn:microsoft.com/office/officeart/2005/8/layout/cycle7"/>
    <dgm:cxn modelId="{B0518C8B-0548-B341-89D8-AE16E85DD270}" srcId="{9B3FEDAF-D049-CA46-B664-8ED03B3D5908}" destId="{3104B7D7-5A6F-8B48-9626-A120B6063590}" srcOrd="1" destOrd="0" parTransId="{F5B8AE7A-122A-344F-8FC8-475A17607E8C}" sibTransId="{1506DC1A-4D17-3344-B4C0-857276DAC30A}"/>
    <dgm:cxn modelId="{0DCB7ACC-DC34-4144-BC68-57BC26FE390C}" type="presOf" srcId="{3104B7D7-5A6F-8B48-9626-A120B6063590}" destId="{F3AD3BD7-0141-4248-A692-DC0568D3809F}" srcOrd="0" destOrd="0" presId="urn:microsoft.com/office/officeart/2005/8/layout/cycle7"/>
    <dgm:cxn modelId="{0750356B-073E-BC4C-818C-8B02B10A3461}" type="presParOf" srcId="{F4EACD8D-1ABB-CB49-919E-79D595C1B318}" destId="{1177A45A-7B0A-2A4B-94CE-543DF39CD60F}" srcOrd="0" destOrd="0" presId="urn:microsoft.com/office/officeart/2005/8/layout/cycle7"/>
    <dgm:cxn modelId="{980FD1A1-B236-F749-AE7A-5AAB344EA811}" type="presParOf" srcId="{F4EACD8D-1ABB-CB49-919E-79D595C1B318}" destId="{FCCC27FC-A418-3243-A93E-2CFE5217C2E1}" srcOrd="1" destOrd="0" presId="urn:microsoft.com/office/officeart/2005/8/layout/cycle7"/>
    <dgm:cxn modelId="{C120C758-740B-DE4D-9AF0-2DB3F3B3FA7D}" type="presParOf" srcId="{FCCC27FC-A418-3243-A93E-2CFE5217C2E1}" destId="{22E09139-571B-574E-AB41-C5280FEC15A5}" srcOrd="0" destOrd="0" presId="urn:microsoft.com/office/officeart/2005/8/layout/cycle7"/>
    <dgm:cxn modelId="{3CF7B7D3-4E4F-BA4A-A1BD-105756EC3C86}" type="presParOf" srcId="{F4EACD8D-1ABB-CB49-919E-79D595C1B318}" destId="{F3AD3BD7-0141-4248-A692-DC0568D3809F}" srcOrd="2" destOrd="0" presId="urn:microsoft.com/office/officeart/2005/8/layout/cycle7"/>
    <dgm:cxn modelId="{E4C16939-9403-9247-BE27-1DE68D96E782}" type="presParOf" srcId="{F4EACD8D-1ABB-CB49-919E-79D595C1B318}" destId="{F024B752-7873-7041-8799-926C26B45297}" srcOrd="3" destOrd="0" presId="urn:microsoft.com/office/officeart/2005/8/layout/cycle7"/>
    <dgm:cxn modelId="{66D8D7FD-E58C-C143-B6E8-428CE8AD72A2}" type="presParOf" srcId="{F024B752-7873-7041-8799-926C26B45297}" destId="{A236AC11-86C7-C24B-8D20-9FDE0BC25EB4}" srcOrd="0" destOrd="0" presId="urn:microsoft.com/office/officeart/2005/8/layout/cycle7"/>
    <dgm:cxn modelId="{82CC0785-A843-414D-ADE7-73232E50F7B8}" type="presParOf" srcId="{F4EACD8D-1ABB-CB49-919E-79D595C1B318}" destId="{816DF82A-2DD0-8340-87D3-17024256B9CF}" srcOrd="4" destOrd="0" presId="urn:microsoft.com/office/officeart/2005/8/layout/cycle7"/>
    <dgm:cxn modelId="{1407305E-DD14-EF4C-B6DC-2FC5390E0613}" type="presParOf" srcId="{F4EACD8D-1ABB-CB49-919E-79D595C1B318}" destId="{10B3814D-B0AA-1B45-A55B-B27C9882D9A3}" srcOrd="5" destOrd="0" presId="urn:microsoft.com/office/officeart/2005/8/layout/cycle7"/>
    <dgm:cxn modelId="{B6770C23-ABC6-B74B-BCA0-35FEA9F8F065}" type="presParOf" srcId="{10B3814D-B0AA-1B45-A55B-B27C9882D9A3}" destId="{BFC79D55-3BF3-AD4B-846D-DEFB29972D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B29F9-923C-BC4D-A23D-F0E3DE42B2BB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1EFFBA-E40D-EB45-80FF-253E5D2159EF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Academic Preparation (High School)</a:t>
          </a:r>
          <a:endParaRPr lang="en-US" sz="1800" kern="1200" dirty="0"/>
        </a:p>
      </dsp:txBody>
      <dsp:txXfrm>
        <a:off x="1479451" y="463451"/>
        <a:ext cx="1430218" cy="1430218"/>
      </dsp:txXfrm>
    </dsp:sp>
    <dsp:sp modelId="{20AA24DA-EE4E-9A40-84A0-27995F157A36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 Fit/ Wellness</a:t>
          </a:r>
          <a:endParaRPr lang="en-US" sz="1800" kern="1200" dirty="0"/>
        </a:p>
      </dsp:txBody>
      <dsp:txXfrm>
        <a:off x="3186331" y="463451"/>
        <a:ext cx="1430218" cy="1430218"/>
      </dsp:txXfrm>
    </dsp:sp>
    <dsp:sp modelId="{CF5D9740-C991-5643-B021-649C4BA02A74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Financial/ Ability to Pay</a:t>
          </a:r>
          <a:endParaRPr lang="en-US" sz="1800" kern="1200" dirty="0"/>
        </a:p>
      </dsp:txBody>
      <dsp:txXfrm>
        <a:off x="1479451" y="2170331"/>
        <a:ext cx="1430218" cy="1430218"/>
      </dsp:txXfrm>
    </dsp:sp>
    <dsp:sp modelId="{4FE003A7-323F-F64F-A0E3-EABD103CF580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Academic Progress</a:t>
          </a:r>
          <a:endParaRPr lang="en-US" sz="1800" kern="1200" dirty="0"/>
        </a:p>
      </dsp:txBody>
      <dsp:txXfrm>
        <a:off x="3186331" y="2170331"/>
        <a:ext cx="1430218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7F7F7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7F7F7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7F7F7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7F7F7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7F7F7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7F7F7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A6A6A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73298-6088-4C4B-82CF-E696A293697C}">
      <dsp:nvSpPr>
        <dsp:cNvPr id="0" name=""/>
        <dsp:cNvSpPr/>
      </dsp:nvSpPr>
      <dsp:spPr>
        <a:xfrm>
          <a:off x="2580709" y="2896"/>
          <a:ext cx="1375739" cy="894230"/>
        </a:xfrm>
        <a:prstGeom prst="roundRect">
          <a:avLst/>
        </a:prstGeom>
        <a:solidFill>
          <a:srgbClr val="FD6D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Signature Leadership Program</a:t>
          </a:r>
          <a:endParaRPr lang="en-US" sz="1800" kern="1200" dirty="0"/>
        </a:p>
      </dsp:txBody>
      <dsp:txXfrm>
        <a:off x="2624362" y="46549"/>
        <a:ext cx="1288433" cy="806924"/>
      </dsp:txXfrm>
    </dsp:sp>
    <dsp:sp modelId="{55ACBAD7-87D5-F34B-93F6-FC508C7749B6}">
      <dsp:nvSpPr>
        <dsp:cNvPr id="0" name=""/>
        <dsp:cNvSpPr/>
      </dsp:nvSpPr>
      <dsp:spPr>
        <a:xfrm>
          <a:off x="1482637" y="450012"/>
          <a:ext cx="3571882" cy="3571882"/>
        </a:xfrm>
        <a:custGeom>
          <a:avLst/>
          <a:gdLst/>
          <a:ahLst/>
          <a:cxnLst/>
          <a:rect l="0" t="0" r="0" b="0"/>
          <a:pathLst>
            <a:path>
              <a:moveTo>
                <a:pt x="2483254" y="141757"/>
              </a:moveTo>
              <a:arcTo wR="1785941" hR="1785941" stAng="17578933" swAng="1960613"/>
            </a:path>
          </a:pathLst>
        </a:custGeom>
        <a:noFill/>
        <a:ln w="9525" cap="flat" cmpd="sng" algn="ctr">
          <a:solidFill>
            <a:srgbClr val="FD6D08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FB161-E31A-804D-BA0E-F2520C54EE08}">
      <dsp:nvSpPr>
        <dsp:cNvPr id="0" name=""/>
        <dsp:cNvSpPr/>
      </dsp:nvSpPr>
      <dsp:spPr>
        <a:xfrm>
          <a:off x="4279240" y="1236951"/>
          <a:ext cx="1375739" cy="894230"/>
        </a:xfrm>
        <a:prstGeom prst="roundRect">
          <a:avLst/>
        </a:prstGeom>
        <a:solidFill>
          <a:srgbClr val="FD6D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Scholarship Strategy Redesign</a:t>
          </a:r>
          <a:endParaRPr lang="en-US" sz="1800" kern="1200" dirty="0"/>
        </a:p>
      </dsp:txBody>
      <dsp:txXfrm>
        <a:off x="4322893" y="1280604"/>
        <a:ext cx="1288433" cy="806924"/>
      </dsp:txXfrm>
    </dsp:sp>
    <dsp:sp modelId="{15166790-DFAD-1C4F-85E9-C82122203731}">
      <dsp:nvSpPr>
        <dsp:cNvPr id="0" name=""/>
        <dsp:cNvSpPr/>
      </dsp:nvSpPr>
      <dsp:spPr>
        <a:xfrm>
          <a:off x="1482637" y="450012"/>
          <a:ext cx="3571882" cy="3571882"/>
        </a:xfrm>
        <a:custGeom>
          <a:avLst/>
          <a:gdLst/>
          <a:ahLst/>
          <a:cxnLst/>
          <a:rect l="0" t="0" r="0" b="0"/>
          <a:pathLst>
            <a:path>
              <a:moveTo>
                <a:pt x="3569440" y="1692583"/>
              </a:moveTo>
              <a:arcTo wR="1785941" hR="1785941" stAng="21420214" swAng="2195592"/>
            </a:path>
          </a:pathLst>
        </a:custGeom>
        <a:noFill/>
        <a:ln w="9525" cap="flat" cmpd="sng" algn="ctr">
          <a:solidFill>
            <a:srgbClr val="FD6D08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F4C40-3428-2F44-BD48-CCC3C36AA7DC}">
      <dsp:nvSpPr>
        <dsp:cNvPr id="0" name=""/>
        <dsp:cNvSpPr/>
      </dsp:nvSpPr>
      <dsp:spPr>
        <a:xfrm>
          <a:off x="3630459" y="3233694"/>
          <a:ext cx="1375739" cy="894230"/>
        </a:xfrm>
        <a:prstGeom prst="roundRect">
          <a:avLst/>
        </a:prstGeom>
        <a:solidFill>
          <a:srgbClr val="FD6D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Marketing Campaign</a:t>
          </a:r>
          <a:endParaRPr lang="en-US" sz="1800" kern="1200" dirty="0"/>
        </a:p>
      </dsp:txBody>
      <dsp:txXfrm>
        <a:off x="3674112" y="3277347"/>
        <a:ext cx="1288433" cy="806924"/>
      </dsp:txXfrm>
    </dsp:sp>
    <dsp:sp modelId="{E7F9692F-3B12-5B4A-BAAF-34336B1CA0DC}">
      <dsp:nvSpPr>
        <dsp:cNvPr id="0" name=""/>
        <dsp:cNvSpPr/>
      </dsp:nvSpPr>
      <dsp:spPr>
        <a:xfrm>
          <a:off x="1482637" y="450012"/>
          <a:ext cx="3571882" cy="3571882"/>
        </a:xfrm>
        <a:custGeom>
          <a:avLst/>
          <a:gdLst/>
          <a:ahLst/>
          <a:cxnLst/>
          <a:rect l="0" t="0" r="0" b="0"/>
          <a:pathLst>
            <a:path>
              <a:moveTo>
                <a:pt x="2140730" y="3536287"/>
              </a:moveTo>
              <a:arcTo wR="1785941" hR="1785941" stAng="4712494" swAng="1375012"/>
            </a:path>
          </a:pathLst>
        </a:custGeom>
        <a:noFill/>
        <a:ln w="9525" cap="flat" cmpd="sng" algn="ctr">
          <a:solidFill>
            <a:srgbClr val="FD6D08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DB07D-975C-7544-BA42-8BA54CD32C19}">
      <dsp:nvSpPr>
        <dsp:cNvPr id="0" name=""/>
        <dsp:cNvSpPr/>
      </dsp:nvSpPr>
      <dsp:spPr>
        <a:xfrm>
          <a:off x="1530959" y="3233694"/>
          <a:ext cx="1375739" cy="894230"/>
        </a:xfrm>
        <a:prstGeom prst="roundRect">
          <a:avLst/>
        </a:prstGeom>
        <a:solidFill>
          <a:srgbClr val="FD6D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Volunteer Family/ Alumni</a:t>
          </a:r>
          <a:endParaRPr lang="en-US" sz="1800" kern="1200" dirty="0"/>
        </a:p>
      </dsp:txBody>
      <dsp:txXfrm>
        <a:off x="1574612" y="3277347"/>
        <a:ext cx="1288433" cy="806924"/>
      </dsp:txXfrm>
    </dsp:sp>
    <dsp:sp modelId="{F19C2449-C488-C749-A622-3A515F70B364}">
      <dsp:nvSpPr>
        <dsp:cNvPr id="0" name=""/>
        <dsp:cNvSpPr/>
      </dsp:nvSpPr>
      <dsp:spPr>
        <a:xfrm>
          <a:off x="1482637" y="450012"/>
          <a:ext cx="3571882" cy="3571882"/>
        </a:xfrm>
        <a:custGeom>
          <a:avLst/>
          <a:gdLst/>
          <a:ahLst/>
          <a:cxnLst/>
          <a:rect l="0" t="0" r="0" b="0"/>
          <a:pathLst>
            <a:path>
              <a:moveTo>
                <a:pt x="298337" y="2774182"/>
              </a:moveTo>
              <a:arcTo wR="1785941" hR="1785941" stAng="8784194" swAng="2195592"/>
            </a:path>
          </a:pathLst>
        </a:custGeom>
        <a:noFill/>
        <a:ln w="9525" cap="flat" cmpd="sng" algn="ctr">
          <a:solidFill>
            <a:srgbClr val="FD6D08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EB2FD-364E-1A4B-92D5-30D1C3928574}">
      <dsp:nvSpPr>
        <dsp:cNvPr id="0" name=""/>
        <dsp:cNvSpPr/>
      </dsp:nvSpPr>
      <dsp:spPr>
        <a:xfrm>
          <a:off x="882177" y="1236951"/>
          <a:ext cx="1375739" cy="894230"/>
        </a:xfrm>
        <a:prstGeom prst="roundRect">
          <a:avLst/>
        </a:prstGeom>
        <a:solidFill>
          <a:srgbClr val="FD6D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 Experience &amp; Programs</a:t>
          </a:r>
          <a:endParaRPr lang="en-US" sz="1800" kern="1200" dirty="0"/>
        </a:p>
      </dsp:txBody>
      <dsp:txXfrm>
        <a:off x="925830" y="1280604"/>
        <a:ext cx="1288433" cy="806924"/>
      </dsp:txXfrm>
    </dsp:sp>
    <dsp:sp modelId="{E56534D0-D7CD-BA47-80CC-B09F67542177}">
      <dsp:nvSpPr>
        <dsp:cNvPr id="0" name=""/>
        <dsp:cNvSpPr/>
      </dsp:nvSpPr>
      <dsp:spPr>
        <a:xfrm>
          <a:off x="1482637" y="450012"/>
          <a:ext cx="3571882" cy="3571882"/>
        </a:xfrm>
        <a:custGeom>
          <a:avLst/>
          <a:gdLst/>
          <a:ahLst/>
          <a:cxnLst/>
          <a:rect l="0" t="0" r="0" b="0"/>
          <a:pathLst>
            <a:path>
              <a:moveTo>
                <a:pt x="311296" y="778464"/>
              </a:moveTo>
              <a:arcTo wR="1785941" hR="1785941" stAng="12860453" swAng="1960613"/>
            </a:path>
          </a:pathLst>
        </a:custGeom>
        <a:noFill/>
        <a:ln w="9525" cap="flat" cmpd="sng" algn="ctr">
          <a:solidFill>
            <a:srgbClr val="FD6D08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7A45A-7B0A-2A4B-94CE-543DF39CD60F}">
      <dsp:nvSpPr>
        <dsp:cNvPr id="0" name=""/>
        <dsp:cNvSpPr/>
      </dsp:nvSpPr>
      <dsp:spPr>
        <a:xfrm>
          <a:off x="2163904" y="705"/>
          <a:ext cx="2475073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Help Students Make Academic Progress</a:t>
          </a:r>
          <a:endParaRPr lang="en-US" sz="1800" kern="1200" dirty="0"/>
        </a:p>
      </dsp:txBody>
      <dsp:txXfrm>
        <a:off x="2188286" y="25087"/>
        <a:ext cx="2426309" cy="783697"/>
      </dsp:txXfrm>
    </dsp:sp>
    <dsp:sp modelId="{FCCC27FC-A418-3243-A93E-2CFE5217C2E1}">
      <dsp:nvSpPr>
        <dsp:cNvPr id="0" name=""/>
        <dsp:cNvSpPr/>
      </dsp:nvSpPr>
      <dsp:spPr>
        <a:xfrm rot="2701410">
          <a:off x="3857442" y="133684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4850" y="1395121"/>
        <a:ext cx="1042624" cy="174817"/>
      </dsp:txXfrm>
    </dsp:sp>
    <dsp:sp modelId="{F3AD3BD7-0141-4248-A692-DC0568D3809F}">
      <dsp:nvSpPr>
        <dsp:cNvPr id="0" name=""/>
        <dsp:cNvSpPr/>
      </dsp:nvSpPr>
      <dsp:spPr>
        <a:xfrm>
          <a:off x="4269412" y="2131894"/>
          <a:ext cx="2522940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Reimagine the Volunteer Student Experience</a:t>
          </a:r>
          <a:endParaRPr lang="en-US" sz="1800" kern="1200" dirty="0"/>
        </a:p>
      </dsp:txBody>
      <dsp:txXfrm>
        <a:off x="4293794" y="2156276"/>
        <a:ext cx="2474176" cy="783697"/>
      </dsp:txXfrm>
    </dsp:sp>
    <dsp:sp modelId="{F024B752-7873-7041-8799-926C26B45297}">
      <dsp:nvSpPr>
        <dsp:cNvPr id="0" name=""/>
        <dsp:cNvSpPr/>
      </dsp:nvSpPr>
      <dsp:spPr>
        <a:xfrm rot="10832526">
          <a:off x="2899826" y="2383309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7234" y="2441581"/>
        <a:ext cx="1042624" cy="174817"/>
      </dsp:txXfrm>
    </dsp:sp>
    <dsp:sp modelId="{816DF82A-2DD0-8340-87D3-17024256B9CF}">
      <dsp:nvSpPr>
        <dsp:cNvPr id="0" name=""/>
        <dsp:cNvSpPr/>
      </dsp:nvSpPr>
      <dsp:spPr>
        <a:xfrm>
          <a:off x="203678" y="2093524"/>
          <a:ext cx="2544001" cy="832461"/>
        </a:xfrm>
        <a:prstGeom prst="roundRect">
          <a:avLst>
            <a:gd name="adj" fmla="val 10000"/>
          </a:avLst>
        </a:prstGeom>
        <a:solidFill>
          <a:srgbClr val="FD6D0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Maintain Affordability</a:t>
          </a:r>
          <a:endParaRPr lang="en-US" sz="1800" kern="1200" dirty="0"/>
        </a:p>
      </dsp:txBody>
      <dsp:txXfrm>
        <a:off x="228060" y="2117906"/>
        <a:ext cx="2495237" cy="783697"/>
      </dsp:txXfrm>
    </dsp:sp>
    <dsp:sp modelId="{10B3814D-B0AA-1B45-A55B-B27C9882D9A3}">
      <dsp:nvSpPr>
        <dsp:cNvPr id="0" name=""/>
        <dsp:cNvSpPr/>
      </dsp:nvSpPr>
      <dsp:spPr>
        <a:xfrm rot="18757171">
          <a:off x="1829840" y="1317664"/>
          <a:ext cx="1217440" cy="2913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17248" y="1375936"/>
        <a:ext cx="1042624" cy="174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</cdr:x>
      <cdr:y>0.30738</cdr:y>
    </cdr:from>
    <cdr:to>
      <cdr:x>0.97986</cdr:x>
      <cdr:y>0.5765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="" xmlns:a16="http://schemas.microsoft.com/office/drawing/2014/main" id="{5261A290-0313-450C-88D7-B55060532CA5}"/>
            </a:ext>
          </a:extLst>
        </cdr:cNvPr>
        <cdr:cNvSpPr/>
      </cdr:nvSpPr>
      <cdr:spPr>
        <a:xfrm xmlns:a="http://schemas.openxmlformats.org/drawingml/2006/main">
          <a:off x="918772" y="1272742"/>
          <a:ext cx="7417364" cy="11143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 cmpd="sng">
          <a:solidFill>
            <a:schemeClr val="accent6">
              <a:lumMod val="75000"/>
            </a:schemeClr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3FFC4-E263-40D7-8CB5-6FDD0A5B8A8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B685C-FBDB-4071-9180-24072C2C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34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r">
              <a:defRPr sz="1200"/>
            </a:lvl1pPr>
          </a:lstStyle>
          <a:p>
            <a:fld id="{CFC3671B-B985-4F43-B1C7-2F092EF0DA3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2" tIns="46576" rIns="93152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2" tIns="46576" rIns="93152" bIns="4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r">
              <a:defRPr sz="1200"/>
            </a:lvl1pPr>
          </a:lstStyle>
          <a:p>
            <a:fld id="{8E19FE4D-7A86-6442-A379-94EEF3DC2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42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2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in current projections to notes: 86% </a:t>
            </a:r>
          </a:p>
          <a:p>
            <a:r>
              <a:rPr lang="en-US" baseline="0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Pell % for 2014: 31%</a:t>
            </a:r>
            <a:r>
              <a:rPr lang="en-US" baseline="0" dirty="0" smtClean="0"/>
              <a:t> (need to confirm)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4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9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36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6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2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FE4D-7A86-6442-A379-94EEF3DC20E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3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3C3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B3C3E"/>
                </a:solidFill>
              </a:defRPr>
            </a:lvl1pPr>
            <a:lvl2pPr>
              <a:defRPr>
                <a:solidFill>
                  <a:srgbClr val="3B3C3E"/>
                </a:solidFill>
              </a:defRPr>
            </a:lvl2pPr>
            <a:lvl3pPr>
              <a:defRPr>
                <a:solidFill>
                  <a:srgbClr val="3B3C3E"/>
                </a:solidFill>
              </a:defRPr>
            </a:lvl3pPr>
            <a:lvl4pPr>
              <a:defRPr>
                <a:solidFill>
                  <a:srgbClr val="3B3C3E"/>
                </a:solidFill>
              </a:defRPr>
            </a:lvl4pPr>
            <a:lvl5pPr>
              <a:defRPr>
                <a:solidFill>
                  <a:srgbClr val="3B3C3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97863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4620330-CF16-4DBA-A12E-774477BF1345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55063" y="6356350"/>
            <a:ext cx="2895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50663" y="6356350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7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09650" cy="365125"/>
          </a:xfrm>
          <a:prstGeom prst="rect">
            <a:avLst/>
          </a:prstGeom>
        </p:spPr>
        <p:txBody>
          <a:bodyPr/>
          <a:lstStyle/>
          <a:p>
            <a:fld id="{C254AED8-651A-4407-8F86-D4FD30EBC842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FC0D8-608D-084B-A5CE-4343663DF3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1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ith Overlai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79688"/>
            <a:ext cx="8229600" cy="1143000"/>
          </a:xfrm>
        </p:spPr>
        <p:txBody>
          <a:bodyPr>
            <a:normAutofit/>
          </a:bodyPr>
          <a:lstStyle>
            <a:lvl1pPr algn="ctr">
              <a:defRPr sz="4000" b="1" spc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D8D3-25EE-4DEB-B4E2-5946A3611B87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7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09650" cy="365125"/>
          </a:xfrm>
          <a:prstGeom prst="rect">
            <a:avLst/>
          </a:prstGeom>
        </p:spPr>
        <p:txBody>
          <a:bodyPr/>
          <a:lstStyle/>
          <a:p>
            <a:fld id="{FA2C14B3-647F-4477-9A14-69D7AEAC5A75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FC0D8-608D-084B-A5CE-4343663DF3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3845269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90444" y="751925"/>
            <a:ext cx="3799498" cy="1588926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0444" y="2340851"/>
            <a:ext cx="3799498" cy="3869666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5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09650" cy="365125"/>
          </a:xfrm>
          <a:prstGeom prst="rect">
            <a:avLst/>
          </a:prstGeom>
        </p:spPr>
        <p:txBody>
          <a:bodyPr/>
          <a:lstStyle/>
          <a:p>
            <a:fld id="{EDCDC7C6-B6AE-453A-8080-560826171F2A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FC0D8-608D-084B-A5CE-4343663DF3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3845269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</p:sp>
      <p:sp>
        <p:nvSpPr>
          <p:cNvPr id="9" name="Picture Placeholder 4"/>
          <p:cNvSpPr>
            <a:spLocks noGrp="1"/>
          </p:cNvSpPr>
          <p:nvPr>
            <p:ph type="pic" idx="15"/>
          </p:nvPr>
        </p:nvSpPr>
        <p:spPr>
          <a:xfrm>
            <a:off x="4670424" y="228600"/>
            <a:ext cx="4240119" cy="3845269"/>
          </a:xfrm>
        </p:spPr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4670424" y="4175911"/>
            <a:ext cx="2057400" cy="2039112"/>
          </a:xfrm>
        </p:spPr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53144" y="4175911"/>
            <a:ext cx="2057400" cy="2039112"/>
          </a:xfrm>
        </p:spPr>
      </p:sp>
    </p:spTree>
    <p:extLst>
      <p:ext uri="{BB962C8B-B14F-4D97-AF65-F5344CB8AC3E}">
        <p14:creationId xmlns:p14="http://schemas.microsoft.com/office/powerpoint/2010/main" val="15894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953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E00148-DEFD-44AC-9264-61F407FC9C96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46A90C-EDD6-534A-836B-F35EA6B6A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685800" y="1130300"/>
            <a:ext cx="7772400" cy="5035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9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Text Block">
    <p:bg>
      <p:bgPr>
        <a:solidFill>
          <a:srgbClr val="FD6D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29555"/>
            <a:ext cx="8229600" cy="1143000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“Click to edit Master title style”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7C00-0DB1-4A3E-871E-584B382CB342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4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F401-337C-4C28-B9E0-2403F27B9903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6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ection Header">
    <p:bg>
      <p:bgPr>
        <a:solidFill>
          <a:srgbClr val="FD6D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2751-758C-4663-821F-0C7DDA504510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74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A981-ADA2-42A2-AEED-7B2515826290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5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B6A4-D4E9-45E1-9A1B-FB89FD1ECDD2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5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E15-8EDC-495F-80F1-14D32AB4ADB7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5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302329" y="4021295"/>
            <a:ext cx="576292" cy="576105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449892"/>
            <a:ext cx="8229600" cy="1143000"/>
          </a:xfrm>
        </p:spPr>
        <p:txBody>
          <a:bodyPr/>
          <a:lstStyle>
            <a:lvl1pPr algn="ctr">
              <a:defRPr>
                <a:solidFill>
                  <a:srgbClr val="3B3C3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2694275"/>
            <a:ext cx="6400800" cy="1223675"/>
          </a:xfrm>
        </p:spPr>
        <p:txBody>
          <a:bodyPr/>
          <a:lstStyle>
            <a:lvl1pPr marL="0" indent="0" algn="ctr">
              <a:buNone/>
              <a:defRPr>
                <a:solidFill>
                  <a:srgbClr val="3B3C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UT_logo_RGB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24" t="-7509" r="-4657" b="-14348"/>
          <a:stretch/>
        </p:blipFill>
        <p:spPr>
          <a:xfrm>
            <a:off x="3520440" y="4005072"/>
            <a:ext cx="2148840" cy="15179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330206"/>
            <a:ext cx="9144000" cy="527794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0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>
                <a:solidFill>
                  <a:srgbClr val="3B3C3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3B3C3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09650" cy="365125"/>
          </a:xfrm>
          <a:prstGeom prst="rect">
            <a:avLst/>
          </a:prstGeom>
        </p:spPr>
        <p:txBody>
          <a:bodyPr/>
          <a:lstStyle/>
          <a:p>
            <a:fld id="{5FB72F1A-A4F7-40DF-B5D6-F05DF744BB0A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1C7006-7120-F341-A188-F97DDD913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7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0206"/>
            <a:ext cx="9144000" cy="527794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106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25367046-1438-4797-9148-8AAD7E2B13B6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780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37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UT_logo_RIGHT_KNOCKOUT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048" y="6441967"/>
            <a:ext cx="1410369" cy="31471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8119" y="6419599"/>
            <a:ext cx="20114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DRAFT ONLY – NOT FOR DISTRIBUTION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1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91" r:id="rId2"/>
    <p:sldLayoutId id="2147483670" r:id="rId3"/>
    <p:sldLayoutId id="2147483701" r:id="rId4"/>
    <p:sldLayoutId id="2147483671" r:id="rId5"/>
    <p:sldLayoutId id="2147483672" r:id="rId6"/>
    <p:sldLayoutId id="2147483674" r:id="rId7"/>
    <p:sldLayoutId id="2147483702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3B3C3E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C3E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3B3C3E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3C3E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30206"/>
            <a:ext cx="9144000" cy="527794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106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DCF61D8A-4A9E-4BE8-8BA1-FB690934FD5A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780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37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T_logo_RIGHT_KNOCKOUT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624" y="6441967"/>
            <a:ext cx="1410369" cy="31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7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3" r:id="rId2"/>
    <p:sldLayoutId id="2147483699" r:id="rId3"/>
    <p:sldLayoutId id="2147483694" r:id="rId4"/>
    <p:sldLayoutId id="2147483695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B3C3E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C3E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3B3C3E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3C3E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30206"/>
            <a:ext cx="9144000" cy="527794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106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E719826-328B-4617-80B1-6D92383F4308}" type="datetime1">
              <a:rPr lang="en-US" smtClean="0"/>
              <a:t>8/28/17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780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37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051C7006-7120-F341-A188-F97DDD9130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T_logo_RIGHT_KNOCKOU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624" y="6441967"/>
            <a:ext cx="1410369" cy="31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8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3B3C3E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C3E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3B3C3E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3C3E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0849" y="1007706"/>
            <a:ext cx="5635690" cy="27432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815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FD6D08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>UNDERGRADUATE STUDENT SUCCESS</a:t>
            </a:r>
            <a:br>
              <a:rPr lang="en-US" sz="28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</a:br>
            <a:r>
              <a:rPr lang="en-US" sz="20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>RECRUITMENT, RETENTION, AND GRADUATION</a:t>
            </a:r>
            <a:r>
              <a:rPr lang="en-US" sz="28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/>
            </a:r>
            <a:br>
              <a:rPr lang="en-US" sz="28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</a:br>
            <a:r>
              <a:rPr lang="en-US" sz="28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/>
            </a:r>
            <a:br>
              <a:rPr lang="en-US" sz="28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</a:br>
            <a:r>
              <a:rPr lang="en-US" sz="20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>ACADEMIC LEADERSHIP RETREAT</a:t>
            </a:r>
            <a:br>
              <a:rPr lang="en-US" sz="20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</a:br>
            <a:r>
              <a:rPr lang="en-US" sz="2000" dirty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/>
            </a:r>
            <a:br>
              <a:rPr lang="en-US" sz="2000" dirty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</a:br>
            <a:r>
              <a:rPr lang="en-US" sz="2000" dirty="0" smtClean="0">
                <a:solidFill>
                  <a:srgbClr val="FD6D08"/>
                </a:solidFill>
                <a:latin typeface="Avenir Book"/>
                <a:ea typeface="Tahoma" pitchFamily="34" charset="0"/>
                <a:cs typeface="Avenir Book"/>
              </a:rPr>
              <a:t>AUGUST 2017</a:t>
            </a:r>
            <a:endParaRPr lang="en-US" sz="1800" dirty="0" smtClean="0">
              <a:solidFill>
                <a:srgbClr val="FD6D08"/>
              </a:solidFill>
              <a:latin typeface="Avenir Book"/>
              <a:ea typeface="Tahoma" pitchFamily="34" charset="0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85611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1234839"/>
              </p:ext>
            </p:extLst>
          </p:nvPr>
        </p:nvGraphicFramePr>
        <p:xfrm>
          <a:off x="1207540" y="1833150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69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600699" y="4825285"/>
            <a:ext cx="2425701" cy="1197783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0699" y="3409950"/>
            <a:ext cx="2425701" cy="1197783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00699" y="1987550"/>
            <a:ext cx="2425701" cy="1197783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5852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STUDENT FINANCIAL PICTURE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01920"/>
              </p:ext>
            </p:extLst>
          </p:nvPr>
        </p:nvGraphicFramePr>
        <p:xfrm>
          <a:off x="457200" y="2213068"/>
          <a:ext cx="4849812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77255" y="837923"/>
            <a:ext cx="82190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3B3C3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large numbe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of UTK undergraduates have low family incomes.</a:t>
            </a:r>
            <a:endParaRPr lang="en-US" sz="18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0207" y="4152232"/>
            <a:ext cx="2933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Pell Eligible (2014 Data)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5507" y="3435536"/>
            <a:ext cx="1722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adugi" panose="020B0502040204020203" pitchFamily="34" charset="0"/>
                <a:cs typeface="Avenir Medium"/>
              </a:rPr>
              <a:t>29%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7076" y="5601977"/>
            <a:ext cx="2959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First Generation (2014 Data)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5507" y="4847181"/>
            <a:ext cx="1722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adugi" panose="020B0502040204020203" pitchFamily="34" charset="0"/>
                <a:cs typeface="Avenir Medium"/>
              </a:rPr>
              <a:t>25%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0478" y="2723668"/>
            <a:ext cx="299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Less than $50K </a:t>
            </a:r>
          </a:p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Adjusted Gross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5507" y="2019672"/>
            <a:ext cx="1722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adugi" panose="020B0502040204020203" pitchFamily="34" charset="0"/>
                <a:cs typeface="Avenir Medium"/>
              </a:rPr>
              <a:t>27%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3396" y="1788839"/>
            <a:ext cx="3750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cs typeface="Arial" panose="020B0604020202020204" pitchFamily="34" charset="0"/>
              </a:rPr>
              <a:t>All Undergraduates by Adjusted Gross Income Grouping</a:t>
            </a:r>
          </a:p>
          <a:p>
            <a:pPr algn="ctr"/>
            <a:r>
              <a:rPr lang="en-US" sz="1200" b="1" dirty="0" smtClean="0">
                <a:cs typeface="Arial" panose="020B0604020202020204" pitchFamily="34" charset="0"/>
              </a:rPr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223886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836" y="6132719"/>
            <a:ext cx="9608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Source: IPEDS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84014" y="186499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D6D08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>AFFORDABILITY – PELL </a:t>
            </a:r>
            <a:r>
              <a:rPr lang="en-US" sz="3200" b="1" dirty="0">
                <a:solidFill>
                  <a:srgbClr val="FD6D08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>GRANT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96714" y="838622"/>
            <a:ext cx="8259936" cy="1143000"/>
          </a:xfrm>
        </p:spPr>
        <p:txBody>
          <a:bodyPr>
            <a:norm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UTK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 higher percentage </a:t>
            </a: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students receiving Pell Grant assistance compared to the Southern peer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set, making affordability a more pronounced challenge.</a:t>
            </a:r>
            <a:endParaRPr lang="en-US" sz="18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E49-DECB-4049-BB72-952DF51D1A94}" type="slidenum">
              <a:rPr lang="en-US" smtClean="0"/>
              <a:t>12</a:t>
            </a:fld>
            <a:endParaRPr lang="en-US"/>
          </a:p>
        </p:txBody>
      </p:sp>
      <p:pic>
        <p:nvPicPr>
          <p:cNvPr id="7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018" y="2627451"/>
            <a:ext cx="179171" cy="167652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133986"/>
              </p:ext>
            </p:extLst>
          </p:nvPr>
        </p:nvGraphicFramePr>
        <p:xfrm>
          <a:off x="698500" y="2260600"/>
          <a:ext cx="8051800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5788" y="1811426"/>
            <a:ext cx="8051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Percentage of Students Receiving Pell Grants, 2014</a:t>
            </a:r>
          </a:p>
          <a:p>
            <a:pPr algn="ctr"/>
            <a:r>
              <a:rPr lang="en-US" sz="1400" b="1" dirty="0" smtClean="0"/>
              <a:t>UTK vs. Southern Peer Set (SEC + Southeast Flagship or Land Grant Schools)</a:t>
            </a:r>
          </a:p>
        </p:txBody>
      </p:sp>
    </p:spTree>
    <p:extLst>
      <p:ext uri="{BB962C8B-B14F-4D97-AF65-F5344CB8AC3E}">
        <p14:creationId xmlns:p14="http://schemas.microsoft.com/office/powerpoint/2010/main" val="223473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 rot="10800000">
            <a:off x="7113588" y="4945317"/>
            <a:ext cx="1765300" cy="82296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84014" y="186499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D6D08"/>
                </a:solidFill>
                <a:latin typeface="Franklin Gothic Medium" pitchFamily="34" charset="0"/>
                <a:ea typeface="Tahoma" pitchFamily="34" charset="0"/>
                <a:cs typeface="Tahoma" pitchFamily="34" charset="0"/>
              </a:rPr>
              <a:t>AFFORDABLITY – LOSING HOPE</a:t>
            </a:r>
            <a:endParaRPr lang="en-US" sz="3200" b="1" dirty="0">
              <a:solidFill>
                <a:srgbClr val="FD6D08"/>
              </a:solidFill>
              <a:latin typeface="Franklin Gothic Medium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96714" y="941022"/>
            <a:ext cx="8259936" cy="1143000"/>
          </a:xfrm>
        </p:spPr>
        <p:txBody>
          <a:bodyPr>
            <a:norm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Nearly 40% of Hope scholarship students will lose eligibility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transfer out by </a:t>
            </a: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senior year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en-US" sz="18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E49-DECB-4049-BB72-952DF51D1A94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9987" y="2047298"/>
            <a:ext cx="6981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cs typeface="Arial" panose="020B0604020202020204" pitchFamily="34" charset="0"/>
              </a:rPr>
              <a:t>Percentage of Students Losing Hope Scholarship (Eligibility or Transfer), By Cohort and Year</a:t>
            </a:r>
          </a:p>
          <a:p>
            <a:pPr algn="ctr"/>
            <a:r>
              <a:rPr lang="en-US" sz="1400" b="1" dirty="0" smtClean="0">
                <a:cs typeface="Arial" panose="020B0604020202020204" pitchFamily="34" charset="0"/>
              </a:rPr>
              <a:t>Fall 2005 to 2014 Cohorts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067542"/>
              </p:ext>
            </p:extLst>
          </p:nvPr>
        </p:nvGraphicFramePr>
        <p:xfrm>
          <a:off x="585788" y="2435224"/>
          <a:ext cx="6527800" cy="376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81879" y="5267769"/>
            <a:ext cx="295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“Lose Hope”</a:t>
            </a:r>
          </a:p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After Year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55926" y="4859593"/>
            <a:ext cx="17229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adugi" panose="020B0502040204020203" pitchFamily="34" charset="0"/>
                <a:cs typeface="Avenir Medium"/>
              </a:rPr>
              <a:t>~30%</a:t>
            </a:r>
          </a:p>
        </p:txBody>
      </p:sp>
      <p:sp>
        <p:nvSpPr>
          <p:cNvPr id="18" name="Pentagon 17"/>
          <p:cNvSpPr/>
          <p:nvPr/>
        </p:nvSpPr>
        <p:spPr>
          <a:xfrm rot="10800000">
            <a:off x="7113588" y="3307017"/>
            <a:ext cx="1765300" cy="822960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81879" y="3629469"/>
            <a:ext cx="295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“Lose Hope”</a:t>
            </a:r>
          </a:p>
          <a:p>
            <a:pPr algn="ctr"/>
            <a:r>
              <a:rPr lang="en-US" sz="1200" dirty="0" smtClean="0">
                <a:latin typeface="Gadugi" panose="020B0502040204020203" pitchFamily="34" charset="0"/>
                <a:cs typeface="Avenir Medium"/>
              </a:rPr>
              <a:t>After Year 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55926" y="3221293"/>
            <a:ext cx="17229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adugi" panose="020B0502040204020203" pitchFamily="34" charset="0"/>
                <a:cs typeface="Avenir Medium"/>
              </a:rPr>
              <a:t>~10%</a:t>
            </a:r>
          </a:p>
        </p:txBody>
      </p:sp>
    </p:spTree>
    <p:extLst>
      <p:ext uri="{BB962C8B-B14F-4D97-AF65-F5344CB8AC3E}">
        <p14:creationId xmlns:p14="http://schemas.microsoft.com/office/powerpoint/2010/main" val="196048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3677871"/>
              </p:ext>
            </p:extLst>
          </p:nvPr>
        </p:nvGraphicFramePr>
        <p:xfrm>
          <a:off x="1207540" y="1833150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5573" y="4814300"/>
            <a:ext cx="4611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Retention of Hope and Financial Aid Campaign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Bridge Back to Hope Funding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Increase in Work Study/ On-Campus Jobs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Targeted </a:t>
            </a:r>
            <a:r>
              <a:rPr lang="en-US" sz="1600" dirty="0"/>
              <a:t>Increase in Need-Based </a:t>
            </a:r>
            <a:r>
              <a:rPr lang="en-US" sz="1600" dirty="0" smtClean="0"/>
              <a:t>Aid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Financial Wellness Program Launch </a:t>
            </a:r>
          </a:p>
        </p:txBody>
      </p:sp>
    </p:spTree>
    <p:extLst>
      <p:ext uri="{BB962C8B-B14F-4D97-AF65-F5344CB8AC3E}">
        <p14:creationId xmlns:p14="http://schemas.microsoft.com/office/powerpoint/2010/main" val="418171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2118"/>
              </p:ext>
            </p:extLst>
          </p:nvPr>
        </p:nvGraphicFramePr>
        <p:xfrm>
          <a:off x="1207540" y="1833150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60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ACADEMIC PROGRESS - SLIPPERY </a:t>
            </a:r>
            <a:r>
              <a:rPr lang="en-US" sz="3200" dirty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SLOPE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5665" y="1128995"/>
            <a:ext cx="84970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more hours a student fails to earn during their Freshman year, the less likely they are to return for their second year.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275" y="1755188"/>
            <a:ext cx="842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Retention Rate vs. Total Unearned </a:t>
            </a:r>
            <a:r>
              <a:rPr lang="en-US" sz="1600" b="1" dirty="0" smtClean="0"/>
              <a:t>Hours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28" y="2093742"/>
            <a:ext cx="8404343" cy="419635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644073" y="2247569"/>
            <a:ext cx="748145" cy="369454"/>
          </a:xfrm>
          <a:prstGeom prst="ellipse">
            <a:avLst/>
          </a:prstGeom>
          <a:noFill/>
          <a:ln w="28575">
            <a:solidFill>
              <a:srgbClr val="FD6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40364" y="2161309"/>
            <a:ext cx="2881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“slippery slope” can start when students fail to earn at least 3 hours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586182" y="2247569"/>
            <a:ext cx="350982" cy="2462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7077" y="6148997"/>
            <a:ext cx="84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 Work by Bryce </a:t>
            </a:r>
            <a:r>
              <a:rPr lang="en-US" sz="1100" dirty="0" err="1" smtClean="0"/>
              <a:t>Curtsinger</a:t>
            </a:r>
            <a:r>
              <a:rPr lang="en-US" sz="1100" dirty="0" smtClean="0"/>
              <a:t> and Tanner Martin, </a:t>
            </a:r>
            <a:r>
              <a:rPr lang="en-US" sz="1100" dirty="0" err="1" smtClean="0"/>
              <a:t>Haslam</a:t>
            </a:r>
            <a:r>
              <a:rPr lang="en-US" sz="1100" dirty="0" smtClean="0"/>
              <a:t> College of Business (Provost Interns 2017)</a:t>
            </a:r>
          </a:p>
        </p:txBody>
      </p:sp>
    </p:spTree>
    <p:extLst>
      <p:ext uri="{BB962C8B-B14F-4D97-AF65-F5344CB8AC3E}">
        <p14:creationId xmlns:p14="http://schemas.microsoft.com/office/powerpoint/2010/main" val="339103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ACADEMIC PROGRESS -- FALL </a:t>
            </a:r>
            <a:r>
              <a:rPr lang="en-US" sz="3200" dirty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VS. SPRING PERFORMANCE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845" y="1163654"/>
            <a:ext cx="843355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who encounter challenges in the fall semester, but perform well in the spring semester are more likely to retain. </a:t>
            </a:r>
            <a:r>
              <a:rPr lang="en-US" b="1" dirty="0"/>
              <a:t>Early intervention in the target group could impact 16% of students.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0331" y="2071676"/>
            <a:ext cx="825023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Retention Rates by Unearned Hours in Both Semesters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077" y="6148997"/>
            <a:ext cx="84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 Work by Bryce </a:t>
            </a:r>
            <a:r>
              <a:rPr lang="en-US" sz="1100" dirty="0" err="1" smtClean="0"/>
              <a:t>Curtsinger</a:t>
            </a:r>
            <a:r>
              <a:rPr lang="en-US" sz="1100" dirty="0" smtClean="0"/>
              <a:t> and Tanner Martin, </a:t>
            </a:r>
            <a:r>
              <a:rPr lang="en-US" sz="1100" dirty="0" err="1" smtClean="0"/>
              <a:t>Haslam</a:t>
            </a:r>
            <a:r>
              <a:rPr lang="en-US" sz="1100" dirty="0" smtClean="0"/>
              <a:t> College of Business (Provost Interns 2017)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386" y="2788577"/>
            <a:ext cx="5572125" cy="33604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4187" y="3664060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1 to 3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6560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 to 3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187570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 </a:t>
            </a:r>
            <a:r>
              <a:rPr lang="en-US" sz="2000" smtClean="0"/>
              <a:t>to 6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54136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7</a:t>
            </a:r>
            <a:r>
              <a:rPr lang="en-US" sz="2000" smtClean="0"/>
              <a:t> to 9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20702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10+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964187" y="3008585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64187" y="4248410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smtClean="0"/>
              <a:t>4 to 6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964187" y="4857589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7 to 9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64187" y="5468132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10+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038235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3038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ACADEMIC PROGRESS -- UNEARNED HOURS</a:t>
            </a:r>
            <a:b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VS. GPA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845" y="1163654"/>
            <a:ext cx="84335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Many students </a:t>
            </a:r>
            <a:r>
              <a:rPr lang="en-US" dirty="0"/>
              <a:t>who </a:t>
            </a:r>
            <a:r>
              <a:rPr lang="en-US" dirty="0" smtClean="0"/>
              <a:t>leave are not </a:t>
            </a:r>
            <a:r>
              <a:rPr lang="en-US" dirty="0"/>
              <a:t>even on the university’s radar. </a:t>
            </a:r>
            <a:r>
              <a:rPr lang="en-US" dirty="0" smtClean="0"/>
              <a:t>The mean GPA in many of the blue boxes is above the 2.0 cutoff that defines academic probation.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0331" y="2071676"/>
            <a:ext cx="825023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Retention Rates by Unearned Hours in Both Semesters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077" y="6148997"/>
            <a:ext cx="84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 Work by Bryce </a:t>
            </a:r>
            <a:r>
              <a:rPr lang="en-US" sz="1100" dirty="0" err="1" smtClean="0"/>
              <a:t>Curtsinger</a:t>
            </a:r>
            <a:r>
              <a:rPr lang="en-US" sz="1100" dirty="0" smtClean="0"/>
              <a:t> and Tanner Martin, </a:t>
            </a:r>
            <a:r>
              <a:rPr lang="en-US" sz="1100" dirty="0" err="1" smtClean="0"/>
              <a:t>Haslam</a:t>
            </a:r>
            <a:r>
              <a:rPr lang="en-US" sz="1100" dirty="0" smtClean="0"/>
              <a:t> College of Business (Provost Interns 2017)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4187" y="3664060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1 to 3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6560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 to 3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187570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 </a:t>
            </a:r>
            <a:r>
              <a:rPr lang="en-US" sz="2000" smtClean="0"/>
              <a:t>to 6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54136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7</a:t>
            </a:r>
            <a:r>
              <a:rPr lang="en-US" sz="2000" smtClean="0"/>
              <a:t> to 9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20702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10+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964187" y="3008585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64187" y="4248410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smtClean="0"/>
              <a:t>4 to 6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964187" y="4857589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7 to 9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64187" y="5468132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10+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038235" y="2488057"/>
            <a:ext cx="10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394" y="2759880"/>
            <a:ext cx="545211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5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ACADEMIC PROGRESS - CLASS </a:t>
            </a:r>
            <a:r>
              <a:rPr lang="en-US" sz="3200" dirty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SUCCESS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75" y="1056113"/>
            <a:ext cx="8433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highest unearned hours across all groups fall in Math and English.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6775" y="1614913"/>
            <a:ext cx="82502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Top 15 Classes by Unearned Hours</a:t>
            </a:r>
          </a:p>
          <a:p>
            <a:pPr algn="ctr"/>
            <a:r>
              <a:rPr lang="en-US" sz="1400" b="1" dirty="0"/>
              <a:t>Fall 2013 to Spring 2016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F1B6B39-9D94-4C61-BDDD-A788DCFF2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75" y="2138133"/>
            <a:ext cx="7833361" cy="40804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77" y="6148997"/>
            <a:ext cx="84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 Work by Bryce </a:t>
            </a:r>
            <a:r>
              <a:rPr lang="en-US" sz="1100" dirty="0" err="1" smtClean="0"/>
              <a:t>Curtsinger</a:t>
            </a:r>
            <a:r>
              <a:rPr lang="en-US" sz="1100" dirty="0" smtClean="0"/>
              <a:t> and Tanner Martin, </a:t>
            </a:r>
            <a:r>
              <a:rPr lang="en-US" sz="1100" dirty="0" err="1" smtClean="0"/>
              <a:t>Haslam</a:t>
            </a:r>
            <a:r>
              <a:rPr lang="en-US" sz="1100" dirty="0" smtClean="0"/>
              <a:t> College of Business (Provost Interns 2017)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5079" y="3588587"/>
            <a:ext cx="3295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classes = 36% of all classes taken by freshmen</a:t>
            </a:r>
          </a:p>
          <a:p>
            <a:endParaRPr lang="en-US" sz="1200" dirty="0"/>
          </a:p>
          <a:p>
            <a:r>
              <a:rPr lang="en-US" dirty="0" smtClean="0"/>
              <a:t>16% of freshman grades in these 15 classes are F/NC/W</a:t>
            </a:r>
          </a:p>
          <a:p>
            <a:endParaRPr lang="en-US" sz="1200" dirty="0"/>
          </a:p>
          <a:p>
            <a:r>
              <a:rPr lang="en-US" dirty="0" smtClean="0"/>
              <a:t>10% of freshman grades in all other classes are F/NC/W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6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AND ENROLLMENT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2707" y="2379684"/>
            <a:ext cx="2539999" cy="2772348"/>
          </a:xfrm>
          <a:prstGeom prst="roundRect">
            <a:avLst/>
          </a:prstGeom>
          <a:noFill/>
          <a:ln w="57150" cmpd="sng">
            <a:solidFill>
              <a:srgbClr val="FD6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94613" y="2413758"/>
            <a:ext cx="2539999" cy="2738275"/>
          </a:xfrm>
          <a:prstGeom prst="roundRect">
            <a:avLst/>
          </a:prstGeom>
          <a:noFill/>
          <a:ln w="57150" cmpd="sng">
            <a:solidFill>
              <a:srgbClr val="FD6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391017" y="2379685"/>
            <a:ext cx="2539999" cy="2772348"/>
          </a:xfrm>
          <a:prstGeom prst="roundRect">
            <a:avLst/>
          </a:prstGeom>
          <a:noFill/>
          <a:ln w="57150" cmpd="sng">
            <a:solidFill>
              <a:srgbClr val="FD6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2707" y="1233256"/>
            <a:ext cx="8561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2018 Undergraduate Enrollment Goals</a:t>
            </a:r>
            <a:endParaRPr lang="en-US" sz="2400" b="1" dirty="0"/>
          </a:p>
          <a:p>
            <a:pPr algn="ctr"/>
            <a:endParaRPr lang="en-US" sz="20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7030" y="2535644"/>
            <a:ext cx="255567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 Freshmen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2018: 4,950 to 5,000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2016:  4,851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391018" y="2536298"/>
            <a:ext cx="253999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New Transfers</a:t>
            </a:r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r>
              <a:rPr lang="en-US" dirty="0" smtClean="0"/>
              <a:t>2018:  1,350 to 1,385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2016:  1,367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217885" y="2536298"/>
            <a:ext cx="25399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First-Year Retention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2018:  88%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2016:  </a:t>
            </a:r>
            <a:r>
              <a:rPr lang="en-US" dirty="0" smtClean="0"/>
              <a:t>86%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731257" y="1879600"/>
            <a:ext cx="151836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Today’s Focus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238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284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ACADEMIC PROGRESS – EARLY INTERVENTION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6714" y="775453"/>
            <a:ext cx="8259936" cy="1548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3B3C3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4.5% of FTF students leave after Fall semester. 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are high achievers who leave for financial or “fit” reasons.  Many experience academic difficulty; early warning signals can help identify them.</a:t>
            </a:r>
            <a:endParaRPr lang="en-US" sz="18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373" y="2357619"/>
            <a:ext cx="144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Fall term GPA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2129" y="285168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&gt; 3.5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097" y="285168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3.0 – 3.5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8902" y="284910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2.5 – 3.0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29202" y="284652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2.0 </a:t>
            </a:r>
            <a:r>
              <a:rPr lang="en-US" smtClean="0"/>
              <a:t>– 2.5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34004" y="2859437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&lt; 2.0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64418" y="342253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67178" y="4008881"/>
            <a:ext cx="1188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8</a:t>
            </a:r>
            <a:r>
              <a:rPr lang="en-US" dirty="0" smtClean="0"/>
              <a:t>0 – 99%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67178" y="4657225"/>
            <a:ext cx="1188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67 – 80%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01858" y="5259070"/>
            <a:ext cx="1353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/>
              <a:t>b</a:t>
            </a:r>
            <a:r>
              <a:rPr lang="en-US" smtClean="0"/>
              <a:t>elow 67%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224995" y="4172750"/>
            <a:ext cx="1803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Fall hours earned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202" y="3170904"/>
            <a:ext cx="523367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9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2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ACADEMIC PROGRESS – FINISH STRONG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6714" y="775453"/>
            <a:ext cx="8259936" cy="1548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3B3C3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9.8% of FTF students leave after Spring semester. 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are in good academic standing but have a low hours-earned ratio.  Use warning signals from Fall to create a “finish strong” strategy for Spring.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7373" y="2357619"/>
            <a:ext cx="1412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Full year GPA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2129" y="285168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&gt; 3.5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097" y="285168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3.0 – 3.5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8902" y="284910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2.5 – 3.0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29202" y="284652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2.0 </a:t>
            </a:r>
            <a:r>
              <a:rPr lang="en-US" smtClean="0"/>
              <a:t>– 2.5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34004" y="2859437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&lt; 2.0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64418" y="3422530"/>
            <a:ext cx="99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67178" y="4008881"/>
            <a:ext cx="1188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90 – 99%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67178" y="4657225"/>
            <a:ext cx="1188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67 – 90%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01858" y="5259070"/>
            <a:ext cx="1353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/>
              <a:t>b</a:t>
            </a:r>
            <a:r>
              <a:rPr lang="en-US" smtClean="0"/>
              <a:t>elow 67%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182099" y="4172750"/>
            <a:ext cx="188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Year hours earned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633" y="3111244"/>
            <a:ext cx="5316220" cy="274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5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52902032"/>
              </p:ext>
            </p:extLst>
          </p:nvPr>
        </p:nvGraphicFramePr>
        <p:xfrm>
          <a:off x="1207540" y="1833150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34835" y="1691765"/>
            <a:ext cx="32528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New Advising Model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Math Success Initiatives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Finish Strong Campaign - Aggressive Early Intervention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Course Completion Initiatives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Teaching Innovation/ e-Learning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Degree </a:t>
            </a:r>
            <a:r>
              <a:rPr lang="en-US" sz="1600" dirty="0" smtClean="0"/>
              <a:t>Pathways/ Curricular Redesign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149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3664780"/>
              </p:ext>
            </p:extLst>
          </p:nvPr>
        </p:nvGraphicFramePr>
        <p:xfrm>
          <a:off x="1207540" y="1833150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451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2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VOLUNTEER EXPERIENCE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9874" y="641773"/>
            <a:ext cx="8259936" cy="1548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3B3C3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Re-imagining the Volunteer Experience </a:t>
            </a:r>
            <a:r>
              <a:rPr lang="en-US" sz="18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delivering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differentiated student experience is intended to support recruitment and retention.</a:t>
            </a:r>
            <a:endParaRPr lang="en-US" sz="18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392688213"/>
              </p:ext>
            </p:extLst>
          </p:nvPr>
        </p:nvGraphicFramePr>
        <p:xfrm>
          <a:off x="1077510" y="1883547"/>
          <a:ext cx="6537158" cy="418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85505" y="3179365"/>
            <a:ext cx="172116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Volunteer </a:t>
            </a:r>
          </a:p>
          <a:p>
            <a:pPr algn="ctr"/>
            <a:r>
              <a:rPr lang="en-US" sz="2000" b="1" dirty="0" smtClean="0"/>
              <a:t>Experience:</a:t>
            </a:r>
          </a:p>
          <a:p>
            <a:pPr algn="ctr"/>
            <a:r>
              <a:rPr lang="en-US" sz="2000" dirty="0" smtClean="0"/>
              <a:t>Lead</a:t>
            </a:r>
          </a:p>
          <a:p>
            <a:pPr algn="ctr"/>
            <a:r>
              <a:rPr lang="en-US" sz="2000" dirty="0" smtClean="0"/>
              <a:t>Serve</a:t>
            </a:r>
          </a:p>
          <a:p>
            <a:pPr algn="ctr"/>
            <a:r>
              <a:rPr lang="en-US" sz="2000" dirty="0" smtClean="0"/>
              <a:t>Bear the Torch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6139" y="1830695"/>
            <a:ext cx="2594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Launch new leadership program modeled after </a:t>
            </a:r>
            <a:r>
              <a:rPr lang="en-US" sz="1400" dirty="0" err="1"/>
              <a:t>Vol</a:t>
            </a:r>
            <a:r>
              <a:rPr lang="en-US" sz="1400" dirty="0"/>
              <a:t> Leaders and Honors Leaders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0633" y="5109452"/>
            <a:ext cx="2972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Develop and </a:t>
            </a:r>
            <a:r>
              <a:rPr lang="en-US" sz="1400" dirty="0"/>
              <a:t>implement marketing plan in support of </a:t>
            </a:r>
            <a:r>
              <a:rPr lang="en-US" sz="1400" dirty="0" smtClean="0"/>
              <a:t>enrollment </a:t>
            </a:r>
            <a:r>
              <a:rPr lang="en-US" sz="1400" dirty="0"/>
              <a:t>goals, including custom campaigns in target recruitment </a:t>
            </a:r>
            <a:r>
              <a:rPr lang="en-US" sz="1400" dirty="0" smtClean="0"/>
              <a:t>markets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817424" y="2847474"/>
            <a:ext cx="1925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Designed to attract right fit students and incentivize positive academic performance and support persistence and </a:t>
            </a:r>
            <a:r>
              <a:rPr lang="en-US" sz="1400" dirty="0" smtClean="0"/>
              <a:t>graduation 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-66840" y="2847474"/>
            <a:ext cx="1925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Align key Student Life programs (Ignite), general education, and experience learning around Volunteer Experience theme 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823" y="5017658"/>
            <a:ext cx="20667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Engage alumni throughout </a:t>
            </a:r>
            <a:r>
              <a:rPr lang="en-US" sz="1400" dirty="0"/>
              <a:t>the </a:t>
            </a:r>
            <a:r>
              <a:rPr lang="en-US" sz="1400" dirty="0" smtClean="0"/>
              <a:t>student experience – recruitment, retention, post-graduation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7103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24067875"/>
              </p:ext>
            </p:extLst>
          </p:nvPr>
        </p:nvGraphicFramePr>
        <p:xfrm>
          <a:off x="1207540" y="1833150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34835" y="1691765"/>
            <a:ext cx="32528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New Advising Model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Math Success Initiatives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Finish Strong Campaign - Aggressive Early Intervention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Course Completion Initiatives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Teaching Innovation/ e-Learning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Degree </a:t>
            </a:r>
            <a:r>
              <a:rPr lang="en-US" sz="1600" dirty="0" smtClean="0"/>
              <a:t>Pathways/ Curricular Redesign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4835" y="4863638"/>
            <a:ext cx="37698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New First-Year Experience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Student Life/ Residential Programs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Signature Leadership Program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Experience Learning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Vol</a:t>
            </a:r>
            <a:r>
              <a:rPr lang="en-US" sz="1600" dirty="0" smtClean="0"/>
              <a:t> Career Network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5573" y="4814300"/>
            <a:ext cx="4611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Retention of Hope and Financial Aid Campaign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Bridge Back to Hope Funding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Increase in Work Study/ On-Campus </a:t>
            </a:r>
            <a:r>
              <a:rPr lang="en-US" sz="1600" dirty="0" smtClean="0"/>
              <a:t>Jobs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Targeted Increase in Need-Based </a:t>
            </a:r>
            <a:r>
              <a:rPr lang="en-US" sz="1600" dirty="0" smtClean="0"/>
              <a:t>Aid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Financial Wellness Program Launch </a:t>
            </a:r>
          </a:p>
        </p:txBody>
      </p:sp>
    </p:spTree>
    <p:extLst>
      <p:ext uri="{BB962C8B-B14F-4D97-AF65-F5344CB8AC3E}">
        <p14:creationId xmlns:p14="http://schemas.microsoft.com/office/powerpoint/2010/main" val="239957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7"/>
            <a:ext cx="8229600" cy="141400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NEXT STEPS FOR DEANS, DEPARTMENT </a:t>
            </a:r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HEADS </a:t>
            </a:r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DIRECTORS 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16793"/>
            <a:ext cx="82296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Academic Progress </a:t>
            </a:r>
            <a:r>
              <a:rPr lang="en-US" dirty="0" smtClean="0"/>
              <a:t>Initiatives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Course Redesign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Reexamine Placement</a:t>
            </a:r>
            <a:r>
              <a:rPr lang="en-US" dirty="0" smtClean="0"/>
              <a:t> </a:t>
            </a:r>
            <a:r>
              <a:rPr lang="en-US" dirty="0" smtClean="0"/>
              <a:t>Criteria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Advising </a:t>
            </a:r>
            <a:r>
              <a:rPr lang="en-US" dirty="0" smtClean="0"/>
              <a:t>Implementation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Finish Strong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Degree Pathways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Retention of Financial Aid and Hope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Coordination with Student </a:t>
            </a:r>
            <a:r>
              <a:rPr lang="en-US" dirty="0"/>
              <a:t>Success, Student Life, Financial </a:t>
            </a:r>
            <a:r>
              <a:rPr lang="en-US" dirty="0" smtClean="0"/>
              <a:t>Aid, Enrollment, and QEP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Early Alert for Academic Progress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Student Life/ QEP Initiatives (e.g. LLCs, UG Research, Service Learning)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Work Study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Early Allocation of Department/College Scholarships</a:t>
            </a:r>
          </a:p>
          <a:p>
            <a:pPr marL="742950" lvl="1" indent="-285750">
              <a:buFont typeface="Lucida Grande"/>
              <a:buChar char="-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College</a:t>
            </a:r>
            <a:r>
              <a:rPr lang="en-US" dirty="0"/>
              <a:t>-Level Enrollment Planning (Start - Fall 2017 to Spring 2018)</a:t>
            </a:r>
          </a:p>
          <a:p>
            <a:pPr marL="742950" lvl="1" indent="-285750">
              <a:buFont typeface="Lucida Grande"/>
              <a:buChar char="-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14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DRIVERS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3961587"/>
              </p:ext>
            </p:extLst>
          </p:nvPr>
        </p:nvGraphicFramePr>
        <p:xfrm>
          <a:off x="8490" y="186489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675" y="1056113"/>
            <a:ext cx="8433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our primary and inter-connected drivers impact student attrition.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9348" y="2283413"/>
            <a:ext cx="30874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address these issues, the </a:t>
            </a:r>
            <a:r>
              <a:rPr lang="en-US" dirty="0"/>
              <a:t>s</a:t>
            </a:r>
            <a:r>
              <a:rPr lang="en-US" dirty="0" smtClean="0"/>
              <a:t>trategic </a:t>
            </a:r>
            <a:r>
              <a:rPr lang="en-US" dirty="0"/>
              <a:t>e</a:t>
            </a:r>
            <a:r>
              <a:rPr lang="en-US" dirty="0" smtClean="0"/>
              <a:t>nrollment </a:t>
            </a:r>
            <a:r>
              <a:rPr lang="en-US" dirty="0"/>
              <a:t>r</a:t>
            </a:r>
            <a:r>
              <a:rPr lang="en-US" dirty="0" smtClean="0"/>
              <a:t>etention </a:t>
            </a:r>
            <a:r>
              <a:rPr lang="en-US" dirty="0"/>
              <a:t>p</a:t>
            </a:r>
            <a:r>
              <a:rPr lang="en-US" dirty="0" smtClean="0"/>
              <a:t>lan </a:t>
            </a:r>
            <a:r>
              <a:rPr lang="en-US" dirty="0"/>
              <a:t>f</a:t>
            </a:r>
            <a:r>
              <a:rPr lang="en-US" dirty="0" smtClean="0"/>
              <a:t>ocuses on: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Affordability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Academic Progress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Volunteer Experience</a:t>
            </a:r>
          </a:p>
        </p:txBody>
      </p:sp>
    </p:spTree>
    <p:extLst>
      <p:ext uri="{BB962C8B-B14F-4D97-AF65-F5344CB8AC3E}">
        <p14:creationId xmlns:p14="http://schemas.microsoft.com/office/powerpoint/2010/main" val="347848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 IMPROVEMENT STRATEGY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85102180"/>
              </p:ext>
            </p:extLst>
          </p:nvPr>
        </p:nvGraphicFramePr>
        <p:xfrm>
          <a:off x="1207540" y="2659027"/>
          <a:ext cx="6792353" cy="321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2707" y="1193668"/>
            <a:ext cx="8561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92% First-to-Second Year Retention by 2022</a:t>
            </a:r>
            <a:endParaRPr lang="en-US" sz="2400" b="1" dirty="0"/>
          </a:p>
          <a:p>
            <a:pPr algn="ctr"/>
            <a:r>
              <a:rPr lang="en-US" i="1" dirty="0" smtClean="0"/>
              <a:t>Incoming Class of 2017 Goal – 88% retention</a:t>
            </a:r>
          </a:p>
          <a:p>
            <a:pPr algn="ctr"/>
            <a:r>
              <a:rPr lang="en-US" i="1" dirty="0" smtClean="0"/>
              <a:t>1% increase per year for the next four years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9225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41261"/>
              </p:ext>
            </p:extLst>
          </p:nvPr>
        </p:nvGraphicFramePr>
        <p:xfrm>
          <a:off x="268114" y="2099648"/>
          <a:ext cx="8507463" cy="4140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543" y="3021640"/>
            <a:ext cx="313773" cy="29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RECRUITMENT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69226" y="6464300"/>
            <a:ext cx="2133600" cy="365125"/>
          </a:xfrm>
        </p:spPr>
        <p:txBody>
          <a:bodyPr/>
          <a:lstStyle/>
          <a:p>
            <a:fld id="{051C7006-7120-F341-A188-F97DDD9130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75" y="1056113"/>
            <a:ext cx="84335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UTK’s incoming freshmen ACT profile is comparable or exceeds over half of the Southern peer set (SEC and public flagship and land grant schools in the southeast).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6775" y="1669275"/>
            <a:ext cx="82502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Incoming Student ACT Equivalent Range – 75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and 25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Percentile, Fall 2015</a:t>
            </a:r>
          </a:p>
          <a:p>
            <a:pPr algn="ctr"/>
            <a:r>
              <a:rPr lang="en-US" sz="1400" b="1" dirty="0" smtClean="0"/>
              <a:t>UTK vs. Southern Peer Set (SEC + Southeast Flagship or Land Grant Schools)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6836" y="6120019"/>
            <a:ext cx="1897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Source: US News 2017 Rankings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8342" y="3366039"/>
            <a:ext cx="210312" cy="1124712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75" y="1056113"/>
            <a:ext cx="8433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However, UTK’s retention rate falls near the lower end of a comparative group.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6775" y="1770873"/>
            <a:ext cx="82502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Retention Rates, Fall 2015 (2014 Cohort)</a:t>
            </a:r>
          </a:p>
          <a:p>
            <a:pPr algn="ctr"/>
            <a:r>
              <a:rPr lang="en-US" sz="1400" b="1" dirty="0" smtClean="0"/>
              <a:t>UTK vs. Southern Peer Set (SEC + Southeast Flagship or Land Grant Schools)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519343"/>
              </p:ext>
            </p:extLst>
          </p:nvPr>
        </p:nvGraphicFramePr>
        <p:xfrm>
          <a:off x="585787" y="2408392"/>
          <a:ext cx="8326437" cy="387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886" y="3846905"/>
            <a:ext cx="179171" cy="16765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200489" y="3356229"/>
            <a:ext cx="7600725" cy="0"/>
          </a:xfrm>
          <a:prstGeom prst="line">
            <a:avLst/>
          </a:prstGeom>
          <a:ln>
            <a:solidFill>
              <a:srgbClr val="FD6D0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47422" y="3071610"/>
            <a:ext cx="2082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SEP Plan Goal by 2022</a:t>
            </a:r>
            <a:endParaRPr lang="en-US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6836" y="6120019"/>
            <a:ext cx="9608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Source: IPEDS</a:t>
            </a:r>
            <a:endParaRPr lang="en-US" sz="900" dirty="0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95883" y="3735065"/>
            <a:ext cx="7600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34052" y="3457950"/>
            <a:ext cx="1654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2017 - 2018 Goal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87526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RETENTION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75" y="1056113"/>
            <a:ext cx="8433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</a:t>
            </a:r>
            <a:r>
              <a:rPr lang="en-US" dirty="0"/>
              <a:t>patterns have improved over time, but at a slow and fluctuating pace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6775" y="1828948"/>
            <a:ext cx="82502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Retention Rates by Cohort Year,</a:t>
            </a:r>
          </a:p>
          <a:p>
            <a:pPr algn="ctr"/>
            <a:r>
              <a:rPr lang="en-US" sz="1400" b="1" dirty="0" smtClean="0"/>
              <a:t>Fall 2006 to 2015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722331"/>
              </p:ext>
            </p:extLst>
          </p:nvPr>
        </p:nvGraphicFramePr>
        <p:xfrm>
          <a:off x="1193800" y="2441067"/>
          <a:ext cx="6680200" cy="3786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859095" y="3070947"/>
            <a:ext cx="5883921" cy="13810"/>
          </a:xfrm>
          <a:prstGeom prst="line">
            <a:avLst/>
          </a:prstGeom>
          <a:ln>
            <a:solidFill>
              <a:srgbClr val="FD6D0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70734" y="2758691"/>
            <a:ext cx="2082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SEP Plan Goal by 2022</a:t>
            </a:r>
            <a:endParaRPr lang="en-US" sz="16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77803" y="3969727"/>
            <a:ext cx="5883921" cy="138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2531" y="3657471"/>
            <a:ext cx="16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2017 – 2018 Goal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76754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GRADUATION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75" y="1056113"/>
            <a:ext cx="84335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While retention remained flat, </a:t>
            </a:r>
            <a:r>
              <a:rPr lang="en-US" dirty="0"/>
              <a:t>a</a:t>
            </a:r>
            <a:r>
              <a:rPr lang="en-US" dirty="0" smtClean="0"/>
              <a:t> consistent trajectory of improvement in “on time” graduation rates over ten years drove past six-year graduation progress.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6775" y="1703813"/>
            <a:ext cx="82502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Graduation Rates by Cohort Year</a:t>
            </a:r>
          </a:p>
          <a:p>
            <a:pPr algn="ctr"/>
            <a:r>
              <a:rPr lang="en-US" sz="1400" b="1" dirty="0" smtClean="0"/>
              <a:t>Fall 2002 to 2012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690429"/>
              </p:ext>
            </p:extLst>
          </p:nvPr>
        </p:nvGraphicFramePr>
        <p:xfrm>
          <a:off x="838199" y="2227033"/>
          <a:ext cx="8074025" cy="411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19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668"/>
            <a:ext cx="858202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D6D08"/>
                </a:solidFill>
                <a:latin typeface="Franklin Gothic Medium" panose="020B0603020102020204" pitchFamily="34" charset="0"/>
                <a:ea typeface="Tahoma" pitchFamily="34" charset="0"/>
                <a:cs typeface="Tahoma" pitchFamily="34" charset="0"/>
              </a:rPr>
              <a:t>GRADUATION</a:t>
            </a:r>
            <a:endParaRPr lang="en-US" sz="3200" dirty="0">
              <a:solidFill>
                <a:srgbClr val="FD6D0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7006-7120-F341-A188-F97DDD9130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675" y="1056113"/>
            <a:ext cx="84335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UTK is near the midpoint in graduation rates when compared to leading public universities in the Southeast region.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6775" y="1667167"/>
            <a:ext cx="82502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Graduation Rates, Fall 2015</a:t>
            </a:r>
          </a:p>
          <a:p>
            <a:pPr algn="ctr"/>
            <a:r>
              <a:rPr lang="en-US" sz="1400" b="1" dirty="0"/>
              <a:t>UTK </a:t>
            </a:r>
            <a:r>
              <a:rPr lang="en-US" sz="1400" b="1" dirty="0" smtClean="0"/>
              <a:t>vs. Southern Peer Set (SEC </a:t>
            </a:r>
            <a:r>
              <a:rPr lang="en-US" sz="1400" b="1" dirty="0"/>
              <a:t>+ </a:t>
            </a:r>
            <a:r>
              <a:rPr lang="en-US" sz="1400" b="1" dirty="0" smtClean="0"/>
              <a:t>Southeast </a:t>
            </a:r>
            <a:r>
              <a:rPr lang="en-US" sz="1400" b="1" dirty="0"/>
              <a:t>Flagship or Land Grant </a:t>
            </a:r>
            <a:r>
              <a:rPr lang="en-US" sz="1400" b="1" dirty="0" smtClean="0"/>
              <a:t>Schools)</a:t>
            </a:r>
            <a:endParaRPr lang="en-US" sz="14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626032"/>
              </p:ext>
            </p:extLst>
          </p:nvPr>
        </p:nvGraphicFramePr>
        <p:xfrm>
          <a:off x="555694" y="2133234"/>
          <a:ext cx="8389937" cy="400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689" y="3535382"/>
            <a:ext cx="179171" cy="1676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6836" y="6132719"/>
            <a:ext cx="9608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Source: IPEDS</a:t>
            </a:r>
            <a:endParaRPr lang="en-US" sz="900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22502" y="3177989"/>
            <a:ext cx="7600725" cy="0"/>
          </a:xfrm>
          <a:prstGeom prst="line">
            <a:avLst/>
          </a:prstGeom>
          <a:ln>
            <a:solidFill>
              <a:srgbClr val="FD6D0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69435" y="2893370"/>
            <a:ext cx="2082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SEP Plan Goal by 2022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4581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: Meta Inf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ancy Pictures">
  <a:themeElements>
    <a:clrScheme name="UT Theme 2013-10-16">
      <a:dk1>
        <a:srgbClr val="3D3D3F"/>
      </a:dk1>
      <a:lt1>
        <a:srgbClr val="FFFFFF"/>
      </a:lt1>
      <a:dk2>
        <a:srgbClr val="515151"/>
      </a:dk2>
      <a:lt2>
        <a:srgbClr val="EBE7DA"/>
      </a:lt2>
      <a:accent1>
        <a:srgbClr val="416884"/>
      </a:accent1>
      <a:accent2>
        <a:srgbClr val="60376B"/>
      </a:accent2>
      <a:accent3>
        <a:srgbClr val="F82D31"/>
      </a:accent3>
      <a:accent4>
        <a:srgbClr val="FA6F1C"/>
      </a:accent4>
      <a:accent5>
        <a:srgbClr val="A8BE4A"/>
      </a:accent5>
      <a:accent6>
        <a:srgbClr val="4A8370"/>
      </a:accent6>
      <a:hlink>
        <a:srgbClr val="0D4467"/>
      </a:hlink>
      <a:folHlink>
        <a:srgbClr val="3354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harts">
  <a:themeElements>
    <a:clrScheme name="UT Theme 2013-10-16">
      <a:dk1>
        <a:srgbClr val="3D3D3F"/>
      </a:dk1>
      <a:lt1>
        <a:srgbClr val="FFFFFF"/>
      </a:lt1>
      <a:dk2>
        <a:srgbClr val="515151"/>
      </a:dk2>
      <a:lt2>
        <a:srgbClr val="EBE7DA"/>
      </a:lt2>
      <a:accent1>
        <a:srgbClr val="416884"/>
      </a:accent1>
      <a:accent2>
        <a:srgbClr val="60376B"/>
      </a:accent2>
      <a:accent3>
        <a:srgbClr val="F82D31"/>
      </a:accent3>
      <a:accent4>
        <a:srgbClr val="FA6F1C"/>
      </a:accent4>
      <a:accent5>
        <a:srgbClr val="A8BE4A"/>
      </a:accent5>
      <a:accent6>
        <a:srgbClr val="4A8370"/>
      </a:accent6>
      <a:hlink>
        <a:srgbClr val="0D4467"/>
      </a:hlink>
      <a:folHlink>
        <a:srgbClr val="3354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64482</TotalTime>
  <Words>1552</Words>
  <Application>Microsoft Macintosh PowerPoint</Application>
  <PresentationFormat>On-screen Show (4:3)</PresentationFormat>
  <Paragraphs>301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Content: Meta Info</vt:lpstr>
      <vt:lpstr>Fancy Pictures</vt:lpstr>
      <vt:lpstr>Charts</vt:lpstr>
      <vt:lpstr> UNDERGRADUATE STUDENT SUCCESS RECRUITMENT, RETENTION, AND GRADUATION  ACADEMIC LEADERSHIP RETREAT  AUGUST 2017</vt:lpstr>
      <vt:lpstr>RETENTION AND ENROLLMENT</vt:lpstr>
      <vt:lpstr>RETENTION DRIVERS</vt:lpstr>
      <vt:lpstr>RETENTION IMPROVEMENT STRATEGY</vt:lpstr>
      <vt:lpstr>RECRUITMENT</vt:lpstr>
      <vt:lpstr>RETENTION</vt:lpstr>
      <vt:lpstr>RETENTION</vt:lpstr>
      <vt:lpstr>GRADUATION</vt:lpstr>
      <vt:lpstr>GRADUATION</vt:lpstr>
      <vt:lpstr>RETENTION IMPROVEMENT STRATEGY</vt:lpstr>
      <vt:lpstr>STUDENT FINANCIAL PICTURE</vt:lpstr>
      <vt:lpstr>UTK has a higher percentage of students receiving Pell Grant assistance compared to the Southern peer set, making affordability a more pronounced challenge.</vt:lpstr>
      <vt:lpstr>Nearly 40% of Hope scholarship students will lose eligibility or transfer out by their senior year.  </vt:lpstr>
      <vt:lpstr>RETENTION IMPROVEMENT STRATEGY</vt:lpstr>
      <vt:lpstr>RETENTION IMPROVEMENT STRATEGY</vt:lpstr>
      <vt:lpstr>ACADEMIC PROGRESS - SLIPPERY SLOPE</vt:lpstr>
      <vt:lpstr>ACADEMIC PROGRESS -- FALL VS. SPRING PERFORMANCE</vt:lpstr>
      <vt:lpstr>ACADEMIC PROGRESS -- UNEARNED HOURS VS. GPA</vt:lpstr>
      <vt:lpstr>ACADEMIC PROGRESS - CLASS SUCCESS</vt:lpstr>
      <vt:lpstr>ACADEMIC PROGRESS – EARLY INTERVENTION</vt:lpstr>
      <vt:lpstr>ACADEMIC PROGRESS – FINISH STRONG</vt:lpstr>
      <vt:lpstr>RETENTION IMPROVEMENT STRATEGY</vt:lpstr>
      <vt:lpstr>RETENTION IMPROVEMENT STRATEGY</vt:lpstr>
      <vt:lpstr>VOLUNTEER EXPERIENCE</vt:lpstr>
      <vt:lpstr>RETENTION IMPROVEMENT STRATEGY</vt:lpstr>
      <vt:lpstr>NEXT STEPS FOR DEANS, DEPARTMENT HEADS AND DIRECTORS </vt:lpstr>
    </vt:vector>
  </TitlesOfParts>
  <Company>University of Tennessee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PowerPoint Template 2015 ver 1</dc:title>
  <dc:creator>England, Susan Elizabeth</dc:creator>
  <cp:lastModifiedBy>Serena Matsunaga</cp:lastModifiedBy>
  <cp:revision>1276</cp:revision>
  <cp:lastPrinted>2017-08-06T16:51:10Z</cp:lastPrinted>
  <dcterms:created xsi:type="dcterms:W3CDTF">2014-12-02T19:58:44Z</dcterms:created>
  <dcterms:modified xsi:type="dcterms:W3CDTF">2017-08-28T15:38:23Z</dcterms:modified>
</cp:coreProperties>
</file>